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3" r:id="rId3"/>
    <p:sldId id="260" r:id="rId4"/>
    <p:sldId id="271" r:id="rId5"/>
    <p:sldId id="270" r:id="rId6"/>
    <p:sldId id="261" r:id="rId7"/>
    <p:sldId id="267" r:id="rId8"/>
    <p:sldId id="257" r:id="rId9"/>
    <p:sldId id="268" r:id="rId10"/>
    <p:sldId id="264" r:id="rId11"/>
    <p:sldId id="265" r:id="rId12"/>
    <p:sldId id="269"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FEC8C6"/>
    <a:srgbClr val="FEDBBD"/>
    <a:srgbClr val="FED2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9" autoAdjust="0"/>
    <p:restoredTop sz="95673" autoAdjust="0"/>
  </p:normalViewPr>
  <p:slideViewPr>
    <p:cSldViewPr snapToGrid="0">
      <p:cViewPr varScale="1">
        <p:scale>
          <a:sx n="82" d="100"/>
          <a:sy n="82" d="100"/>
        </p:scale>
        <p:origin x="156" y="7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it-IT">
                <a:solidFill>
                  <a:schemeClr val="tx1"/>
                </a:solidFill>
              </a:rPr>
              <a:t>Audio guide drawbacks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it-IT"/>
        </a:p>
      </c:txPr>
    </c:title>
    <c:autoTitleDeleted val="0"/>
    <c:plotArea>
      <c:layout/>
      <c:barChart>
        <c:barDir val="col"/>
        <c:grouping val="clustered"/>
        <c:varyColors val="0"/>
        <c:ser>
          <c:idx val="0"/>
          <c:order val="0"/>
          <c:tx>
            <c:strRef>
              <c:f>Foglio1!$B$1</c:f>
              <c:strCache>
                <c:ptCount val="1"/>
                <c:pt idx="0">
                  <c:v>Cost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Foglio1!$B$2</c:f>
              <c:numCache>
                <c:formatCode>General</c:formatCode>
                <c:ptCount val="1"/>
                <c:pt idx="0">
                  <c:v>40</c:v>
                </c:pt>
              </c:numCache>
            </c:numRef>
          </c:val>
          <c:extLst>
            <c:ext xmlns:c16="http://schemas.microsoft.com/office/drawing/2014/chart" uri="{C3380CC4-5D6E-409C-BE32-E72D297353CC}">
              <c16:uniqueId val="{00000000-C2BD-4AC8-BDDD-D7BF1DD57AD2}"/>
            </c:ext>
          </c:extLst>
        </c:ser>
        <c:ser>
          <c:idx val="1"/>
          <c:order val="1"/>
          <c:tx>
            <c:strRef>
              <c:f>Foglio1!$C$1</c:f>
              <c:strCache>
                <c:ptCount val="1"/>
                <c:pt idx="0">
                  <c:v>Quality of info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Foglio1!$C$2</c:f>
              <c:numCache>
                <c:formatCode>General</c:formatCode>
                <c:ptCount val="1"/>
                <c:pt idx="0">
                  <c:v>18</c:v>
                </c:pt>
              </c:numCache>
            </c:numRef>
          </c:val>
          <c:extLst>
            <c:ext xmlns:c16="http://schemas.microsoft.com/office/drawing/2014/chart" uri="{C3380CC4-5D6E-409C-BE32-E72D297353CC}">
              <c16:uniqueId val="{00000001-C2BD-4AC8-BDDD-D7BF1DD57AD2}"/>
            </c:ext>
          </c:extLst>
        </c:ser>
        <c:ser>
          <c:idx val="2"/>
          <c:order val="2"/>
          <c:tx>
            <c:strRef>
              <c:f>Foglio1!$D$1</c:f>
              <c:strCache>
                <c:ptCount val="1"/>
                <c:pt idx="0">
                  <c:v>Easiness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Foglio1!$D$2</c:f>
              <c:numCache>
                <c:formatCode>General</c:formatCode>
                <c:ptCount val="1"/>
                <c:pt idx="0">
                  <c:v>24</c:v>
                </c:pt>
              </c:numCache>
            </c:numRef>
          </c:val>
          <c:extLst>
            <c:ext xmlns:c16="http://schemas.microsoft.com/office/drawing/2014/chart" uri="{C3380CC4-5D6E-409C-BE32-E72D297353CC}">
              <c16:uniqueId val="{00000002-C2BD-4AC8-BDDD-D7BF1DD57AD2}"/>
            </c:ext>
          </c:extLst>
        </c:ser>
        <c:ser>
          <c:idx val="3"/>
          <c:order val="3"/>
          <c:tx>
            <c:strRef>
              <c:f>Foglio1!$E$1</c:f>
              <c:strCache>
                <c:ptCount val="1"/>
                <c:pt idx="0">
                  <c:v>Isolation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Foglio1!$E$2</c:f>
              <c:numCache>
                <c:formatCode>General</c:formatCode>
                <c:ptCount val="1"/>
                <c:pt idx="0">
                  <c:v>45</c:v>
                </c:pt>
              </c:numCache>
            </c:numRef>
          </c:val>
          <c:extLst>
            <c:ext xmlns:c16="http://schemas.microsoft.com/office/drawing/2014/chart" uri="{C3380CC4-5D6E-409C-BE32-E72D297353CC}">
              <c16:uniqueId val="{00000003-C2BD-4AC8-BDDD-D7BF1DD57AD2}"/>
            </c:ext>
          </c:extLst>
        </c:ser>
        <c:ser>
          <c:idx val="5"/>
          <c:order val="4"/>
          <c:tx>
            <c:strRef>
              <c:f>Foglio1!$F$1</c:f>
              <c:strCache>
                <c:ptCount val="1"/>
                <c:pt idx="0">
                  <c:v>Timing</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Foglio1!$F$2</c:f>
              <c:numCache>
                <c:formatCode>General</c:formatCode>
                <c:ptCount val="1"/>
                <c:pt idx="0">
                  <c:v>3</c:v>
                </c:pt>
              </c:numCache>
            </c:numRef>
          </c:val>
          <c:extLst>
            <c:ext xmlns:c16="http://schemas.microsoft.com/office/drawing/2014/chart" uri="{C3380CC4-5D6E-409C-BE32-E72D297353CC}">
              <c16:uniqueId val="{00000004-C2BD-4AC8-BDDD-D7BF1DD57AD2}"/>
            </c:ext>
          </c:extLst>
        </c:ser>
        <c:ser>
          <c:idx val="6"/>
          <c:order val="5"/>
          <c:tx>
            <c:strRef>
              <c:f>Foglio1!$G$1</c:f>
              <c:strCache>
                <c:ptCount val="1"/>
                <c:pt idx="0">
                  <c:v>Hygiene</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Foglio1!$G$2</c:f>
              <c:numCache>
                <c:formatCode>General</c:formatCode>
                <c:ptCount val="1"/>
                <c:pt idx="0">
                  <c:v>4</c:v>
                </c:pt>
              </c:numCache>
            </c:numRef>
          </c:val>
          <c:extLst>
            <c:ext xmlns:c16="http://schemas.microsoft.com/office/drawing/2014/chart" uri="{C3380CC4-5D6E-409C-BE32-E72D297353CC}">
              <c16:uniqueId val="{00000005-C2BD-4AC8-BDDD-D7BF1DD57AD2}"/>
            </c:ext>
          </c:extLst>
        </c:ser>
        <c:dLbls>
          <c:dLblPos val="outEnd"/>
          <c:showLegendKey val="0"/>
          <c:showVal val="1"/>
          <c:showCatName val="0"/>
          <c:showSerName val="0"/>
          <c:showPercent val="0"/>
          <c:showBubbleSize val="0"/>
        </c:dLbls>
        <c:gapWidth val="219"/>
        <c:overlap val="-27"/>
        <c:axId val="33247039"/>
        <c:axId val="2132195935"/>
      </c:barChart>
      <c:catAx>
        <c:axId val="33247039"/>
        <c:scaling>
          <c:orientation val="minMax"/>
        </c:scaling>
        <c:delete val="1"/>
        <c:axPos val="b"/>
        <c:numFmt formatCode="General" sourceLinked="1"/>
        <c:majorTickMark val="none"/>
        <c:minorTickMark val="none"/>
        <c:tickLblPos val="nextTo"/>
        <c:crossAx val="2132195935"/>
        <c:crosses val="autoZero"/>
        <c:auto val="1"/>
        <c:lblAlgn val="ctr"/>
        <c:lblOffset val="100"/>
        <c:noMultiLvlLbl val="0"/>
      </c:catAx>
      <c:valAx>
        <c:axId val="2132195935"/>
        <c:scaling>
          <c:orientation val="minMax"/>
        </c:scaling>
        <c:delete val="1"/>
        <c:axPos val="l"/>
        <c:numFmt formatCode="General" sourceLinked="1"/>
        <c:majorTickMark val="none"/>
        <c:minorTickMark val="none"/>
        <c:tickLblPos val="nextTo"/>
        <c:crossAx val="33247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it-IT" dirty="0">
                <a:solidFill>
                  <a:schemeClr val="tx1"/>
                </a:solidFill>
              </a:rPr>
              <a:t>Internet </a:t>
            </a:r>
            <a:r>
              <a:rPr lang="it-IT" dirty="0" err="1">
                <a:solidFill>
                  <a:schemeClr val="tx1"/>
                </a:solidFill>
              </a:rPr>
              <a:t>drawbacks</a:t>
            </a:r>
            <a:endParaRPr lang="it-IT" dirty="0">
              <a:solidFill>
                <a:schemeClr val="tx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it-IT"/>
        </a:p>
      </c:txPr>
    </c:title>
    <c:autoTitleDeleted val="0"/>
    <c:plotArea>
      <c:layout>
        <c:manualLayout>
          <c:layoutTarget val="inner"/>
          <c:xMode val="edge"/>
          <c:yMode val="edge"/>
          <c:x val="4.7859265666886495E-2"/>
          <c:y val="0.11754218651413452"/>
          <c:w val="0.90428146866622705"/>
          <c:h val="0.40162349877697179"/>
        </c:manualLayout>
      </c:layout>
      <c:barChart>
        <c:barDir val="col"/>
        <c:grouping val="clustered"/>
        <c:varyColors val="0"/>
        <c:ser>
          <c:idx val="0"/>
          <c:order val="0"/>
          <c:tx>
            <c:strRef>
              <c:f>Foglio1!$B$1</c:f>
              <c:strCache>
                <c:ptCount val="1"/>
                <c:pt idx="0">
                  <c:v>Repeatedly checking phone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Foglio1!$B$2</c:f>
              <c:numCache>
                <c:formatCode>General</c:formatCode>
                <c:ptCount val="1"/>
                <c:pt idx="0">
                  <c:v>71</c:v>
                </c:pt>
              </c:numCache>
            </c:numRef>
          </c:val>
          <c:extLst>
            <c:ext xmlns:c16="http://schemas.microsoft.com/office/drawing/2014/chart" uri="{C3380CC4-5D6E-409C-BE32-E72D297353CC}">
              <c16:uniqueId val="{00000000-71C1-45AC-81FD-8554EC40CE8E}"/>
            </c:ext>
          </c:extLst>
        </c:ser>
        <c:ser>
          <c:idx val="1"/>
          <c:order val="1"/>
          <c:tx>
            <c:strRef>
              <c:f>Foglio1!$C$1</c:f>
              <c:strCache>
                <c:ptCount val="1"/>
                <c:pt idx="0">
                  <c:v>Many different researches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Foglio1!$C$2</c:f>
              <c:numCache>
                <c:formatCode>General</c:formatCode>
                <c:ptCount val="1"/>
                <c:pt idx="0">
                  <c:v>53</c:v>
                </c:pt>
              </c:numCache>
            </c:numRef>
          </c:val>
          <c:extLst>
            <c:ext xmlns:c16="http://schemas.microsoft.com/office/drawing/2014/chart" uri="{C3380CC4-5D6E-409C-BE32-E72D297353CC}">
              <c16:uniqueId val="{00000001-71C1-45AC-81FD-8554EC40CE8E}"/>
            </c:ext>
          </c:extLst>
        </c:ser>
        <c:ser>
          <c:idx val="2"/>
          <c:order val="2"/>
          <c:tx>
            <c:strRef>
              <c:f>Foglio1!$D$1</c:f>
              <c:strCache>
                <c:ptCount val="1"/>
                <c:pt idx="0">
                  <c:v>Source reliability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Foglio1!$D$2</c:f>
              <c:numCache>
                <c:formatCode>General</c:formatCode>
                <c:ptCount val="1"/>
                <c:pt idx="0">
                  <c:v>54</c:v>
                </c:pt>
              </c:numCache>
            </c:numRef>
          </c:val>
          <c:extLst>
            <c:ext xmlns:c16="http://schemas.microsoft.com/office/drawing/2014/chart" uri="{C3380CC4-5D6E-409C-BE32-E72D297353CC}">
              <c16:uniqueId val="{00000002-71C1-45AC-81FD-8554EC40CE8E}"/>
            </c:ext>
          </c:extLst>
        </c:ser>
        <c:ser>
          <c:idx val="3"/>
          <c:order val="3"/>
          <c:tx>
            <c:strRef>
              <c:f>Foglio1!$E$1</c:f>
              <c:strCache>
                <c:ptCount val="1"/>
                <c:pt idx="0">
                  <c:v>Timing</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Foglio1!$E$2</c:f>
              <c:numCache>
                <c:formatCode>General</c:formatCode>
                <c:ptCount val="1"/>
                <c:pt idx="0">
                  <c:v>41</c:v>
                </c:pt>
              </c:numCache>
            </c:numRef>
          </c:val>
          <c:extLst>
            <c:ext xmlns:c16="http://schemas.microsoft.com/office/drawing/2014/chart" uri="{C3380CC4-5D6E-409C-BE32-E72D297353CC}">
              <c16:uniqueId val="{00000003-71C1-45AC-81FD-8554EC40CE8E}"/>
            </c:ext>
          </c:extLst>
        </c:ser>
        <c:ser>
          <c:idx val="4"/>
          <c:order val="4"/>
          <c:tx>
            <c:strRef>
              <c:f>Foglio1!$F$1</c:f>
              <c:strCache>
                <c:ptCount val="1"/>
                <c:pt idx="0">
                  <c:v>Smartphone and internet connection required</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c:f>
              <c:numCache>
                <c:formatCode>General</c:formatCode>
                <c:ptCount val="1"/>
              </c:numCache>
            </c:numRef>
          </c:cat>
          <c:val>
            <c:numRef>
              <c:f>Foglio1!$F$2</c:f>
              <c:numCache>
                <c:formatCode>General</c:formatCode>
                <c:ptCount val="1"/>
                <c:pt idx="0">
                  <c:v>20</c:v>
                </c:pt>
              </c:numCache>
            </c:numRef>
          </c:val>
          <c:extLst>
            <c:ext xmlns:c16="http://schemas.microsoft.com/office/drawing/2014/chart" uri="{C3380CC4-5D6E-409C-BE32-E72D297353CC}">
              <c16:uniqueId val="{00000004-71C1-45AC-81FD-8554EC40CE8E}"/>
            </c:ext>
          </c:extLst>
        </c:ser>
        <c:dLbls>
          <c:dLblPos val="outEnd"/>
          <c:showLegendKey val="0"/>
          <c:showVal val="1"/>
          <c:showCatName val="0"/>
          <c:showSerName val="0"/>
          <c:showPercent val="0"/>
          <c:showBubbleSize val="0"/>
        </c:dLbls>
        <c:gapWidth val="219"/>
        <c:overlap val="-27"/>
        <c:axId val="137691551"/>
        <c:axId val="127749407"/>
      </c:barChart>
      <c:catAx>
        <c:axId val="137691551"/>
        <c:scaling>
          <c:orientation val="minMax"/>
        </c:scaling>
        <c:delete val="1"/>
        <c:axPos val="b"/>
        <c:numFmt formatCode="General" sourceLinked="1"/>
        <c:majorTickMark val="none"/>
        <c:minorTickMark val="none"/>
        <c:tickLblPos val="nextTo"/>
        <c:crossAx val="127749407"/>
        <c:crosses val="autoZero"/>
        <c:auto val="1"/>
        <c:lblAlgn val="ctr"/>
        <c:lblOffset val="100"/>
        <c:noMultiLvlLbl val="0"/>
      </c:catAx>
      <c:valAx>
        <c:axId val="127749407"/>
        <c:scaling>
          <c:orientation val="minMax"/>
        </c:scaling>
        <c:delete val="1"/>
        <c:axPos val="l"/>
        <c:numFmt formatCode="General" sourceLinked="1"/>
        <c:majorTickMark val="none"/>
        <c:minorTickMark val="none"/>
        <c:tickLblPos val="nextTo"/>
        <c:crossAx val="137691551"/>
        <c:crosses val="autoZero"/>
        <c:crossBetween val="between"/>
      </c:valAx>
      <c:spPr>
        <a:noFill/>
        <a:ln>
          <a:noFill/>
        </a:ln>
        <a:effectLst/>
      </c:spPr>
    </c:plotArea>
    <c:legend>
      <c:legendPos val="b"/>
      <c:layout>
        <c:manualLayout>
          <c:xMode val="edge"/>
          <c:yMode val="edge"/>
          <c:x val="5.3513647770193302E-2"/>
          <c:y val="0.54218743031299099"/>
          <c:w val="0.88427067720689623"/>
          <c:h val="0.4175083410759634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it-IT">
                <a:solidFill>
                  <a:schemeClr val="tx1"/>
                </a:solidFill>
              </a:rPr>
              <a:t>Guided tour drawbacks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it-IT"/>
        </a:p>
      </c:txPr>
    </c:title>
    <c:autoTitleDeleted val="0"/>
    <c:plotArea>
      <c:layout>
        <c:manualLayout>
          <c:layoutTarget val="inner"/>
          <c:xMode val="edge"/>
          <c:yMode val="edge"/>
          <c:x val="2.5462962962962962E-2"/>
          <c:y val="0.10231631477174342"/>
          <c:w val="0.94907407407407407"/>
          <c:h val="0.6163771997886438"/>
        </c:manualLayout>
      </c:layout>
      <c:barChart>
        <c:barDir val="col"/>
        <c:grouping val="clustered"/>
        <c:varyColors val="0"/>
        <c:ser>
          <c:idx val="0"/>
          <c:order val="0"/>
          <c:tx>
            <c:strRef>
              <c:f>Foglio1!$B$1</c:f>
              <c:strCache>
                <c:ptCount val="1"/>
                <c:pt idx="0">
                  <c:v>Cost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Foglio1!$B$2:$B$2</c:f>
              <c:numCache>
                <c:formatCode>General</c:formatCode>
                <c:ptCount val="1"/>
                <c:pt idx="0">
                  <c:v>59</c:v>
                </c:pt>
              </c:numCache>
            </c:numRef>
          </c:val>
          <c:extLst>
            <c:ext xmlns:c16="http://schemas.microsoft.com/office/drawing/2014/chart" uri="{C3380CC4-5D6E-409C-BE32-E72D297353CC}">
              <c16:uniqueId val="{00000000-8FC2-442C-9F73-1EB357E9545F}"/>
            </c:ext>
          </c:extLst>
        </c:ser>
        <c:ser>
          <c:idx val="1"/>
          <c:order val="1"/>
          <c:tx>
            <c:strRef>
              <c:f>Foglio1!$C$1</c:f>
              <c:strCache>
                <c:ptCount val="1"/>
                <c:pt idx="0">
                  <c:v>Quality of info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Foglio1!$C$2:$C$2</c:f>
              <c:numCache>
                <c:formatCode>General</c:formatCode>
                <c:ptCount val="1"/>
                <c:pt idx="0">
                  <c:v>6</c:v>
                </c:pt>
              </c:numCache>
            </c:numRef>
          </c:val>
          <c:extLst>
            <c:ext xmlns:c16="http://schemas.microsoft.com/office/drawing/2014/chart" uri="{C3380CC4-5D6E-409C-BE32-E72D297353CC}">
              <c16:uniqueId val="{00000001-8FC2-442C-9F73-1EB357E9545F}"/>
            </c:ext>
          </c:extLst>
        </c:ser>
        <c:ser>
          <c:idx val="2"/>
          <c:order val="2"/>
          <c:tx>
            <c:strRef>
              <c:f>Foglio1!$D$1</c:f>
              <c:strCache>
                <c:ptCount val="1"/>
                <c:pt idx="0">
                  <c:v>Easiness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Foglio1!$D$2:$D$2</c:f>
              <c:numCache>
                <c:formatCode>General</c:formatCode>
                <c:ptCount val="1"/>
                <c:pt idx="0">
                  <c:v>2</c:v>
                </c:pt>
              </c:numCache>
            </c:numRef>
          </c:val>
          <c:extLst>
            <c:ext xmlns:c16="http://schemas.microsoft.com/office/drawing/2014/chart" uri="{C3380CC4-5D6E-409C-BE32-E72D297353CC}">
              <c16:uniqueId val="{00000002-8FC2-442C-9F73-1EB357E9545F}"/>
            </c:ext>
          </c:extLst>
        </c:ser>
        <c:ser>
          <c:idx val="4"/>
          <c:order val="3"/>
          <c:tx>
            <c:strRef>
              <c:f>Foglio1!$E$1</c:f>
              <c:strCache>
                <c:ptCount val="1"/>
                <c:pt idx="0">
                  <c:v>Cannot hear if it's crowded</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Foglio1!$E$2:$E$2</c:f>
              <c:numCache>
                <c:formatCode>General</c:formatCode>
                <c:ptCount val="1"/>
                <c:pt idx="0">
                  <c:v>71</c:v>
                </c:pt>
              </c:numCache>
            </c:numRef>
          </c:val>
          <c:extLst>
            <c:ext xmlns:c16="http://schemas.microsoft.com/office/drawing/2014/chart" uri="{C3380CC4-5D6E-409C-BE32-E72D297353CC}">
              <c16:uniqueId val="{00000003-8FC2-442C-9F73-1EB357E9545F}"/>
            </c:ext>
          </c:extLst>
        </c:ser>
        <c:ser>
          <c:idx val="5"/>
          <c:order val="4"/>
          <c:tx>
            <c:strRef>
              <c:f>Foglio1!$F$1</c:f>
              <c:strCache>
                <c:ptCount val="1"/>
                <c:pt idx="0">
                  <c:v>Timing</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Foglio1!$F$2:$F$2</c:f>
              <c:numCache>
                <c:formatCode>General</c:formatCode>
                <c:ptCount val="1"/>
                <c:pt idx="0">
                  <c:v>25</c:v>
                </c:pt>
              </c:numCache>
            </c:numRef>
          </c:val>
          <c:extLst>
            <c:ext xmlns:c16="http://schemas.microsoft.com/office/drawing/2014/chart" uri="{C3380CC4-5D6E-409C-BE32-E72D297353CC}">
              <c16:uniqueId val="{00000004-8FC2-442C-9F73-1EB357E9545F}"/>
            </c:ext>
          </c:extLst>
        </c:ser>
        <c:ser>
          <c:idx val="6"/>
          <c:order val="5"/>
          <c:tx>
            <c:strRef>
              <c:f>Foglio1!$H$1</c:f>
              <c:strCache>
                <c:ptCount val="1"/>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Foglio1!$A$2:$A$2</c:f>
              <c:numCache>
                <c:formatCode>General</c:formatCode>
                <c:ptCount val="1"/>
              </c:numCache>
            </c:numRef>
          </c:cat>
          <c:val>
            <c:numRef>
              <c:f>Foglio1!$H$2:$H$3</c:f>
              <c:numCache>
                <c:formatCode>General</c:formatCode>
                <c:ptCount val="2"/>
              </c:numCache>
            </c:numRef>
          </c:val>
          <c:extLst>
            <c:ext xmlns:c16="http://schemas.microsoft.com/office/drawing/2014/chart" uri="{C3380CC4-5D6E-409C-BE32-E72D297353CC}">
              <c16:uniqueId val="{00000005-8FC2-442C-9F73-1EB357E9545F}"/>
            </c:ext>
          </c:extLst>
        </c:ser>
        <c:dLbls>
          <c:dLblPos val="outEnd"/>
          <c:showLegendKey val="0"/>
          <c:showVal val="1"/>
          <c:showCatName val="0"/>
          <c:showSerName val="0"/>
          <c:showPercent val="0"/>
          <c:showBubbleSize val="0"/>
        </c:dLbls>
        <c:gapWidth val="219"/>
        <c:overlap val="-27"/>
        <c:axId val="199734751"/>
        <c:axId val="41295215"/>
      </c:barChart>
      <c:catAx>
        <c:axId val="199734751"/>
        <c:scaling>
          <c:orientation val="minMax"/>
        </c:scaling>
        <c:delete val="1"/>
        <c:axPos val="b"/>
        <c:numFmt formatCode="General" sourceLinked="1"/>
        <c:majorTickMark val="none"/>
        <c:minorTickMark val="none"/>
        <c:tickLblPos val="nextTo"/>
        <c:crossAx val="41295215"/>
        <c:crosses val="autoZero"/>
        <c:auto val="1"/>
        <c:lblAlgn val="ctr"/>
        <c:lblOffset val="100"/>
        <c:noMultiLvlLbl val="0"/>
      </c:catAx>
      <c:valAx>
        <c:axId val="41295215"/>
        <c:scaling>
          <c:orientation val="minMax"/>
        </c:scaling>
        <c:delete val="1"/>
        <c:axPos val="l"/>
        <c:numFmt formatCode="General" sourceLinked="1"/>
        <c:majorTickMark val="none"/>
        <c:minorTickMark val="none"/>
        <c:tickLblPos val="nextTo"/>
        <c:crossAx val="199734751"/>
        <c:crosses val="autoZero"/>
        <c:crossBetween val="between"/>
      </c:valAx>
      <c:spPr>
        <a:noFill/>
        <a:ln>
          <a:noFill/>
        </a:ln>
        <a:effectLst/>
      </c:spPr>
    </c:plotArea>
    <c:legend>
      <c:legendPos val="b"/>
      <c:legendEntry>
        <c:idx val="5"/>
        <c:delete val="1"/>
      </c:legendEntry>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95F0C-26FE-4352-948C-4F2A4B551AA5}" type="datetimeFigureOut">
              <a:rPr lang="it-IT" smtClean="0"/>
              <a:t>24/06/2020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072A4-A95C-4F42-86CE-894E59F1426A}" type="slidenum">
              <a:rPr lang="it-IT" smtClean="0"/>
              <a:t>‹N›</a:t>
            </a:fld>
            <a:endParaRPr lang="it-IT"/>
          </a:p>
        </p:txBody>
      </p:sp>
    </p:spTree>
    <p:extLst>
      <p:ext uri="{BB962C8B-B14F-4D97-AF65-F5344CB8AC3E}">
        <p14:creationId xmlns:p14="http://schemas.microsoft.com/office/powerpoint/2010/main" val="7849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58072A4-A95C-4F42-86CE-894E59F1426A}" type="slidenum">
              <a:rPr lang="it-IT" smtClean="0"/>
              <a:t>8</a:t>
            </a:fld>
            <a:endParaRPr lang="it-IT"/>
          </a:p>
        </p:txBody>
      </p:sp>
    </p:spTree>
    <p:extLst>
      <p:ext uri="{BB962C8B-B14F-4D97-AF65-F5344CB8AC3E}">
        <p14:creationId xmlns:p14="http://schemas.microsoft.com/office/powerpoint/2010/main" val="336444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0877E0-C461-4ADF-8FAB-6055DCB0627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1AAA07B-5EBF-44C7-9A25-7C495D89A2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C8A7E3A-3B49-4813-84EE-6D731526678F}"/>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1E5F97B6-A178-4F6E-A7F7-719A64EA884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D0BF309-0086-463E-BBE7-030C9B563607}"/>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2623816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AABB5E-6A68-45D6-8EBB-F1D3EC7B40D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BA8352E-D276-48FC-A9D6-C7F7695BD1E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ABC4757-B10A-440E-92F5-5E3E661BD85D}"/>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866A25C2-CF28-4978-83BE-C92693BAFB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ED1273-54F6-4798-A552-6A3A636C190E}"/>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2537768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655D66C-16F2-4A79-A750-3B0A4A2834A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740B8CC-D79A-4E8B-B402-898C729C9AA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BCBAA9D-FB99-4821-98A1-A232A96CA83F}"/>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7CCF93C7-DE02-4BC9-9EC2-5C5470FE0D9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5CC9B59-14FD-4619-AE8D-A8700A055761}"/>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1180749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D05538-B085-426F-83B1-3E02A161273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966E120-1ECB-4AAC-8EA3-86F15F6E1EA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CBF56B7-E6F8-452E-A413-18E730DFABE2}"/>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5DEB42DE-EB90-424B-973E-097C53EEA4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DCE80E-2C0B-4651-B4AF-7D5DD096F60E}"/>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455465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E5FF5C-0150-4D82-9D7D-90A75AA8137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F015A9F-AE1C-4741-AA14-6D7B20DE6B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A523351-2198-4423-94D8-A52CF9FBF206}"/>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9F145B21-5B39-4672-AC4C-5E8B9EA38AD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EBF77C2-FEE3-4B9F-8BB7-8C9DCA3D891A}"/>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3924034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F1BD7C-AD53-46B4-B2BF-339439B75F5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33F674F-2E8F-46E7-8087-8731429E8285}"/>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1255C3A-A012-4EF1-A9FF-1D59B79678F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F67310D-5737-4F20-9A97-631A5F47E199}"/>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6" name="Segnaposto piè di pagina 5">
            <a:extLst>
              <a:ext uri="{FF2B5EF4-FFF2-40B4-BE49-F238E27FC236}">
                <a16:creationId xmlns:a16="http://schemas.microsoft.com/office/drawing/2014/main" id="{034E61F7-B2F6-4A05-B0F0-EB392A14B7F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D563A1F-90B0-44B8-B07C-C32D1CA79193}"/>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469616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03CFF3-2833-440E-99CF-AA57AFDFA28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B280B5A-BDD9-49DE-B643-0F9B6BB2E9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7C9C521-87CB-479D-8BC3-35B43748B4C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42A9B83-CC91-48D6-9220-F6C88F7BE9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A82FEA5-D57C-45F1-B2B7-63D594DC8FE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CB002E9-972E-4285-A18E-05220B4828B8}"/>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8" name="Segnaposto piè di pagina 7">
            <a:extLst>
              <a:ext uri="{FF2B5EF4-FFF2-40B4-BE49-F238E27FC236}">
                <a16:creationId xmlns:a16="http://schemas.microsoft.com/office/drawing/2014/main" id="{3DCD3B1F-9C0B-47D0-84E5-C1DDC9EB66B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D53D704-A867-430B-B3D4-DAD7C11825BF}"/>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9111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E8CE57-A2BB-42B5-A174-4B22BECC44E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1CACD7A-0DAD-4E4E-874C-E6F11106AA6B}"/>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4" name="Segnaposto piè di pagina 3">
            <a:extLst>
              <a:ext uri="{FF2B5EF4-FFF2-40B4-BE49-F238E27FC236}">
                <a16:creationId xmlns:a16="http://schemas.microsoft.com/office/drawing/2014/main" id="{ACC37F40-581C-41B8-A0AE-EF9CC817EB1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B17B819-D380-49C2-AC94-0ECEBDED7CB0}"/>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1171441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CA322B5-B3A2-4A26-AC64-0B6D8B1C5353}"/>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3" name="Segnaposto piè di pagina 2">
            <a:extLst>
              <a:ext uri="{FF2B5EF4-FFF2-40B4-BE49-F238E27FC236}">
                <a16:creationId xmlns:a16="http://schemas.microsoft.com/office/drawing/2014/main" id="{F993C75E-AB15-4BCA-B81D-1DD766B79BD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B4BFB4A-66FF-447E-A0B7-143450AD7550}"/>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275188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FC05EA-808C-4A1E-AFA7-F273BC039A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08D80F1-A3CD-408C-8520-701168D54A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E9DEDB8-18C7-4421-8E30-E196DF8F5C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83FC6B1-325D-4175-A58B-BCDD5EBE325B}"/>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6" name="Segnaposto piè di pagina 5">
            <a:extLst>
              <a:ext uri="{FF2B5EF4-FFF2-40B4-BE49-F238E27FC236}">
                <a16:creationId xmlns:a16="http://schemas.microsoft.com/office/drawing/2014/main" id="{52B7E3A1-178A-443A-9DC5-15EBBA6E633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E7B5CF2-6DBD-4C80-8BD3-2E7C049227D4}"/>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2350444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CCBF63-1FF1-497C-A3FC-B578C27F848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DDEDE5D-E5D8-468E-914F-38865AC80E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6DC2CD9-6494-41CA-A352-FEDD08EA5F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6AD10F-CBFD-491C-999A-23647FFD3834}"/>
              </a:ext>
            </a:extLst>
          </p:cNvPr>
          <p:cNvSpPr>
            <a:spLocks noGrp="1"/>
          </p:cNvSpPr>
          <p:nvPr>
            <p:ph type="dt" sz="half" idx="10"/>
          </p:nvPr>
        </p:nvSpPr>
        <p:spPr/>
        <p:txBody>
          <a:bodyPr/>
          <a:lstStyle/>
          <a:p>
            <a:fld id="{EFC237DA-05DC-4065-B47D-F3EBC1D4C766}" type="datetimeFigureOut">
              <a:rPr lang="it-IT" smtClean="0"/>
              <a:t>24/06/2020</a:t>
            </a:fld>
            <a:endParaRPr lang="it-IT"/>
          </a:p>
        </p:txBody>
      </p:sp>
      <p:sp>
        <p:nvSpPr>
          <p:cNvPr id="6" name="Segnaposto piè di pagina 5">
            <a:extLst>
              <a:ext uri="{FF2B5EF4-FFF2-40B4-BE49-F238E27FC236}">
                <a16:creationId xmlns:a16="http://schemas.microsoft.com/office/drawing/2014/main" id="{D839EC0D-656F-4B52-BA90-6C4F2FBE6E9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E183634-06E1-4226-BA54-18FB614D8562}"/>
              </a:ext>
            </a:extLst>
          </p:cNvPr>
          <p:cNvSpPr>
            <a:spLocks noGrp="1"/>
          </p:cNvSpPr>
          <p:nvPr>
            <p:ph type="sldNum" sz="quarter" idx="12"/>
          </p:nvPr>
        </p:nvSpPr>
        <p:spPr/>
        <p:txBody>
          <a:bodyPr/>
          <a:lstStyle/>
          <a:p>
            <a:fld id="{D9BDB793-9733-4E0F-A236-731806314A8F}" type="slidenum">
              <a:rPr lang="it-IT" smtClean="0"/>
              <a:t>‹N›</a:t>
            </a:fld>
            <a:endParaRPr lang="it-IT"/>
          </a:p>
        </p:txBody>
      </p:sp>
    </p:spTree>
    <p:extLst>
      <p:ext uri="{BB962C8B-B14F-4D97-AF65-F5344CB8AC3E}">
        <p14:creationId xmlns:p14="http://schemas.microsoft.com/office/powerpoint/2010/main" val="3540351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6D54C38-9A16-4D0D-A1A3-2B953B3F73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0E195FE-D22B-409A-9580-76B6961085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6193451-0135-4C10-BC02-89587BD1DE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237DA-05DC-4065-B47D-F3EBC1D4C766}" type="datetimeFigureOut">
              <a:rPr lang="it-IT" smtClean="0"/>
              <a:t>24/06/2020</a:t>
            </a:fld>
            <a:endParaRPr lang="it-IT"/>
          </a:p>
        </p:txBody>
      </p:sp>
      <p:sp>
        <p:nvSpPr>
          <p:cNvPr id="5" name="Segnaposto piè di pagina 4">
            <a:extLst>
              <a:ext uri="{FF2B5EF4-FFF2-40B4-BE49-F238E27FC236}">
                <a16:creationId xmlns:a16="http://schemas.microsoft.com/office/drawing/2014/main" id="{6865130A-849C-499B-B9AD-44C1EB398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5BCF4C0-5855-40A7-8973-C58398DED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BDB793-9733-4E0F-A236-731806314A8F}" type="slidenum">
              <a:rPr lang="it-IT" smtClean="0"/>
              <a:t>‹N›</a:t>
            </a:fld>
            <a:endParaRPr lang="it-IT"/>
          </a:p>
        </p:txBody>
      </p:sp>
    </p:spTree>
    <p:extLst>
      <p:ext uri="{BB962C8B-B14F-4D97-AF65-F5344CB8AC3E}">
        <p14:creationId xmlns:p14="http://schemas.microsoft.com/office/powerpoint/2010/main" val="2780405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linkedin.com/in/domizianacatalano/"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linkedin.com/in/gianluca-panici-452347146" TargetMode="External"/><Relationship Id="rId4" Type="http://schemas.openxmlformats.org/officeDocument/2006/relationships/hyperlink" Target="https://www.linkedin.com/in/edoardo-puglisi-a7927014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1524000" y="4287838"/>
            <a:ext cx="9144000" cy="2387600"/>
          </a:xfrm>
          <a:noFill/>
        </p:spPr>
        <p:txBody>
          <a:bodyPr>
            <a:normAutofit/>
          </a:bodyPr>
          <a:lstStyle/>
          <a:p>
            <a:r>
              <a:rPr lang="it-IT" sz="9600" b="1" dirty="0">
                <a:ln>
                  <a:solidFill>
                    <a:schemeClr val="tx1"/>
                  </a:solidFill>
                </a:ln>
                <a:solidFill>
                  <a:schemeClr val="bg1"/>
                </a:solidFill>
              </a:rPr>
              <a:t>TALKING CHALKS</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118489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EF1F1D-2A15-4F88-BB0A-F4556C0A79FC}"/>
              </a:ext>
            </a:extLst>
          </p:cNvPr>
          <p:cNvSpPr>
            <a:spLocks noGrp="1"/>
          </p:cNvSpPr>
          <p:nvPr>
            <p:ph type="title"/>
          </p:nvPr>
        </p:nvSpPr>
        <p:spPr/>
        <p:txBody>
          <a:bodyPr/>
          <a:lstStyle/>
          <a:p>
            <a:endParaRPr lang="it-IT"/>
          </a:p>
        </p:txBody>
      </p:sp>
      <p:pic>
        <p:nvPicPr>
          <p:cNvPr id="6" name="Segnaposto contenuto 5">
            <a:extLst>
              <a:ext uri="{FF2B5EF4-FFF2-40B4-BE49-F238E27FC236}">
                <a16:creationId xmlns:a16="http://schemas.microsoft.com/office/drawing/2014/main" id="{62B1E2B1-E954-42DE-BEE7-6A50EC74EBE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0"/>
            <a:ext cx="12192000" cy="6858000"/>
          </a:xfrm>
        </p:spPr>
      </p:pic>
      <p:sp>
        <p:nvSpPr>
          <p:cNvPr id="8" name="CasellaDiTesto 7">
            <a:extLst>
              <a:ext uri="{FF2B5EF4-FFF2-40B4-BE49-F238E27FC236}">
                <a16:creationId xmlns:a16="http://schemas.microsoft.com/office/drawing/2014/main" id="{D36944E2-2845-4FA4-9AFD-008A47DE00C5}"/>
              </a:ext>
            </a:extLst>
          </p:cNvPr>
          <p:cNvSpPr txBox="1"/>
          <p:nvPr/>
        </p:nvSpPr>
        <p:spPr>
          <a:xfrm>
            <a:off x="487228" y="1690688"/>
            <a:ext cx="3265013" cy="4093428"/>
          </a:xfrm>
          <a:prstGeom prst="rect">
            <a:avLst/>
          </a:prstGeom>
          <a:noFill/>
        </p:spPr>
        <p:txBody>
          <a:bodyPr wrap="square" rtlCol="0">
            <a:spAutoFit/>
          </a:bodyPr>
          <a:lstStyle/>
          <a:p>
            <a:r>
              <a:rPr lang="en-US" sz="4000" dirty="0"/>
              <a:t>FINAL DEMO</a:t>
            </a:r>
          </a:p>
          <a:p>
            <a:r>
              <a:rPr lang="en-US" sz="2000" dirty="0"/>
              <a:t>Demonstration of </a:t>
            </a:r>
            <a:r>
              <a:rPr lang="en-US" sz="2000" dirty="0" err="1"/>
              <a:t>TalkingChalks</a:t>
            </a:r>
            <a:r>
              <a:rPr lang="en-US" sz="2000" dirty="0"/>
              <a:t> both from the visitor’s point of view and curator/developer’s one.</a:t>
            </a:r>
            <a:br>
              <a:rPr lang="en-US" sz="2000" dirty="0"/>
            </a:br>
            <a:endParaRPr lang="en-US" sz="2000" dirty="0"/>
          </a:p>
          <a:p>
            <a:r>
              <a:rPr lang="en-US" sz="2000" dirty="0" err="1"/>
              <a:t>LoRa</a:t>
            </a:r>
            <a:r>
              <a:rPr lang="en-US" sz="2000" dirty="0"/>
              <a:t> Board + Playback device simulated by a smartphone, while two different </a:t>
            </a:r>
            <a:r>
              <a:rPr lang="en-US" sz="2000" dirty="0" err="1"/>
              <a:t>smartband´s</a:t>
            </a:r>
            <a:r>
              <a:rPr lang="en-US" sz="2000" dirty="0"/>
              <a:t> profiles by two NFC tags.  Squirtle as “Love and Psyche¨.</a:t>
            </a:r>
            <a:endParaRPr lang="it-IT" sz="2400" dirty="0"/>
          </a:p>
        </p:txBody>
      </p:sp>
      <p:pic>
        <p:nvPicPr>
          <p:cNvPr id="3" name="FINALTEST">
            <a:hlinkClick r:id="" action="ppaction://media"/>
            <a:extLst>
              <a:ext uri="{FF2B5EF4-FFF2-40B4-BE49-F238E27FC236}">
                <a16:creationId xmlns:a16="http://schemas.microsoft.com/office/drawing/2014/main" id="{EAA62E53-1D2D-44EE-91DC-9B157F4F34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36131" y="1449467"/>
            <a:ext cx="7982112" cy="4489939"/>
          </a:xfrm>
          <a:prstGeom prst="rect">
            <a:avLst/>
          </a:prstGeom>
        </p:spPr>
      </p:pic>
    </p:spTree>
    <p:extLst>
      <p:ext uri="{BB962C8B-B14F-4D97-AF65-F5344CB8AC3E}">
        <p14:creationId xmlns:p14="http://schemas.microsoft.com/office/powerpoint/2010/main" val="3703597271"/>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5">
            <a:extLst>
              <a:ext uri="{FF2B5EF4-FFF2-40B4-BE49-F238E27FC236}">
                <a16:creationId xmlns:a16="http://schemas.microsoft.com/office/drawing/2014/main" id="{58435976-E0AB-4EC3-9329-FF7B0BD9A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CasellaDiTesto 5">
            <a:extLst>
              <a:ext uri="{FF2B5EF4-FFF2-40B4-BE49-F238E27FC236}">
                <a16:creationId xmlns:a16="http://schemas.microsoft.com/office/drawing/2014/main" id="{7FD172F5-624E-4FEE-A112-0F0B9FE51F50}"/>
              </a:ext>
            </a:extLst>
          </p:cNvPr>
          <p:cNvSpPr txBox="1"/>
          <p:nvPr/>
        </p:nvSpPr>
        <p:spPr>
          <a:xfrm>
            <a:off x="131885" y="1532427"/>
            <a:ext cx="4079630" cy="3693319"/>
          </a:xfrm>
          <a:prstGeom prst="rect">
            <a:avLst/>
          </a:prstGeom>
          <a:noFill/>
        </p:spPr>
        <p:txBody>
          <a:bodyPr wrap="square" rtlCol="0">
            <a:spAutoFit/>
          </a:bodyPr>
          <a:lstStyle/>
          <a:p>
            <a:r>
              <a:rPr lang="en-US" sz="3600" dirty="0"/>
              <a:t>NEW FEATURES</a:t>
            </a:r>
          </a:p>
          <a:p>
            <a:r>
              <a:rPr lang="en-US" dirty="0"/>
              <a:t>“Physiological Correlates of Aesthetic Perception of Artworks in a Museum” research paper reveals that artworks may elicit emotional and physiological responses and we tried too collect this kind of data.</a:t>
            </a:r>
          </a:p>
          <a:p>
            <a:br>
              <a:rPr lang="en-US" dirty="0"/>
            </a:br>
            <a:r>
              <a:rPr lang="en-US" dirty="0" err="1"/>
              <a:t>Smartband</a:t>
            </a:r>
            <a:r>
              <a:rPr lang="en-US" dirty="0"/>
              <a:t> now collects also the heart rate of the person who wears it to recognize if the </a:t>
            </a:r>
            <a:r>
              <a:rPr lang="en-US" dirty="0" err="1"/>
              <a:t>sculture</a:t>
            </a:r>
            <a:r>
              <a:rPr lang="en-US" dirty="0"/>
              <a:t> is appreciated or not and how much.</a:t>
            </a:r>
          </a:p>
        </p:txBody>
      </p:sp>
      <p:sp>
        <p:nvSpPr>
          <p:cNvPr id="10" name="CasellaDiTesto 9">
            <a:extLst>
              <a:ext uri="{FF2B5EF4-FFF2-40B4-BE49-F238E27FC236}">
                <a16:creationId xmlns:a16="http://schemas.microsoft.com/office/drawing/2014/main" id="{C22F0384-467F-4016-91FA-3CBBD0F70A22}"/>
              </a:ext>
            </a:extLst>
          </p:cNvPr>
          <p:cNvSpPr txBox="1"/>
          <p:nvPr/>
        </p:nvSpPr>
        <p:spPr>
          <a:xfrm>
            <a:off x="5216503" y="1532427"/>
            <a:ext cx="5386842" cy="2862322"/>
          </a:xfrm>
          <a:prstGeom prst="rect">
            <a:avLst/>
          </a:prstGeom>
          <a:noFill/>
        </p:spPr>
        <p:txBody>
          <a:bodyPr wrap="square" rtlCol="0">
            <a:spAutoFit/>
          </a:bodyPr>
          <a:lstStyle/>
          <a:p>
            <a:r>
              <a:rPr lang="en-US" sz="3600" dirty="0"/>
              <a:t>VISITORS’  CONTRIBUTION</a:t>
            </a:r>
          </a:p>
          <a:p>
            <a:r>
              <a:rPr lang="en-US" dirty="0"/>
              <a:t>As anticipated in previous delivery we wanted to put the user in the center of the art and for this purpose we found a way to generate an abstract artwork using visitors’ interactions with the statues.</a:t>
            </a:r>
          </a:p>
          <a:p>
            <a:endParaRPr lang="en-US" dirty="0"/>
          </a:p>
          <a:p>
            <a:r>
              <a:rPr lang="en-US" dirty="0"/>
              <a:t>In this experiment also heart rate plays a crucial role displaying how much a specific user-category participated emotionally to the artwork.</a:t>
            </a:r>
          </a:p>
        </p:txBody>
      </p:sp>
      <p:pic>
        <p:nvPicPr>
          <p:cNvPr id="12" name="Immagine 11">
            <a:extLst>
              <a:ext uri="{FF2B5EF4-FFF2-40B4-BE49-F238E27FC236}">
                <a16:creationId xmlns:a16="http://schemas.microsoft.com/office/drawing/2014/main" id="{D53FE688-1BAD-4550-9EFA-D2CCEF929F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0672" y="1253483"/>
            <a:ext cx="4079630" cy="4079630"/>
          </a:xfrm>
          <a:prstGeom prst="rect">
            <a:avLst/>
          </a:prstGeom>
        </p:spPr>
      </p:pic>
      <p:pic>
        <p:nvPicPr>
          <p:cNvPr id="13" name="circles_5">
            <a:hlinkClick r:id="" action="ppaction://media"/>
            <a:extLst>
              <a:ext uri="{FF2B5EF4-FFF2-40B4-BE49-F238E27FC236}">
                <a16:creationId xmlns:a16="http://schemas.microsoft.com/office/drawing/2014/main" id="{4AE51144-70DB-4E82-BF84-311AF9661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81297" y="1435175"/>
            <a:ext cx="8629406" cy="4472010"/>
          </a:xfrm>
          <a:prstGeom prst="rect">
            <a:avLst/>
          </a:prstGeom>
        </p:spPr>
      </p:pic>
      <p:pic>
        <p:nvPicPr>
          <p:cNvPr id="15" name="Immagine 14">
            <a:extLst>
              <a:ext uri="{FF2B5EF4-FFF2-40B4-BE49-F238E27FC236}">
                <a16:creationId xmlns:a16="http://schemas.microsoft.com/office/drawing/2014/main" id="{283F5D51-4165-4409-BA97-92EA3D6ABD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0927" y="1760017"/>
            <a:ext cx="5936469" cy="3902801"/>
          </a:xfrm>
          <a:prstGeom prst="rect">
            <a:avLst/>
          </a:prstGeom>
          <a:ln w="57150" cap="sq">
            <a:solidFill>
              <a:schemeClr val="bg1"/>
            </a:solidFill>
            <a:miter lim="800000"/>
          </a:ln>
          <a:effectLst>
            <a:outerShdw blurRad="57150" dist="50800" dir="2700000" algn="tl" rotWithShape="0">
              <a:srgbClr val="000000">
                <a:alpha val="40000"/>
              </a:srgbClr>
            </a:outerShdw>
          </a:effectLst>
        </p:spPr>
      </p:pic>
      <p:sp>
        <p:nvSpPr>
          <p:cNvPr id="16" name="CasellaDiTesto 15">
            <a:extLst>
              <a:ext uri="{FF2B5EF4-FFF2-40B4-BE49-F238E27FC236}">
                <a16:creationId xmlns:a16="http://schemas.microsoft.com/office/drawing/2014/main" id="{D8123EBB-6BE7-4B93-9818-73B24EEFC995}"/>
              </a:ext>
            </a:extLst>
          </p:cNvPr>
          <p:cNvSpPr txBox="1"/>
          <p:nvPr/>
        </p:nvSpPr>
        <p:spPr>
          <a:xfrm>
            <a:off x="131885" y="1532427"/>
            <a:ext cx="4627684" cy="2862322"/>
          </a:xfrm>
          <a:prstGeom prst="rect">
            <a:avLst/>
          </a:prstGeom>
          <a:noFill/>
        </p:spPr>
        <p:txBody>
          <a:bodyPr wrap="square" rtlCol="0">
            <a:spAutoFit/>
          </a:bodyPr>
          <a:lstStyle/>
          <a:p>
            <a:r>
              <a:rPr lang="en-US" sz="3600" dirty="0"/>
              <a:t>THE MASTERPIECE</a:t>
            </a:r>
          </a:p>
          <a:p>
            <a:r>
              <a:rPr lang="en-US" dirty="0"/>
              <a:t>The artwork can be generated whenever the curator want (every day/month/year) and is fully customizable due to the fact that is a function of visitors’ interaction.</a:t>
            </a:r>
          </a:p>
          <a:p>
            <a:endParaRPr lang="en-US" dirty="0"/>
          </a:p>
          <a:p>
            <a:r>
              <a:rPr lang="en-US" dirty="0"/>
              <a:t>Circles can be replaced with different kind of shapes and every user’s category can be represented with its own color.</a:t>
            </a:r>
          </a:p>
        </p:txBody>
      </p:sp>
    </p:spTree>
    <p:extLst>
      <p:ext uri="{BB962C8B-B14F-4D97-AF65-F5344CB8AC3E}">
        <p14:creationId xmlns:p14="http://schemas.microsoft.com/office/powerpoint/2010/main" val="343807626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 presetClass="mediacall" presetSubtype="0" fill="hold" nodeType="withEffect">
                                  <p:stCondLst>
                                    <p:cond delay="0"/>
                                  </p:stCondLst>
                                  <p:childTnLst>
                                    <p:cmd type="call" cmd="playFrom(0.0)">
                                      <p:cBhvr>
                                        <p:cTn id="23" dur="46200" fill="hold"/>
                                        <p:tgtEl>
                                          <p:spTgt spid="13"/>
                                        </p:tgtEl>
                                      </p:cBhvr>
                                    </p:cmd>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md type="call" cmd="stop">
                                      <p:cBhvr>
                                        <p:cTn id="29" dur="1">
                                          <p:stCondLst>
                                            <p:cond delay="499"/>
                                          </p:stCondLst>
                                        </p:cTn>
                                        <p:tgtEl>
                                          <p:spTgt spid="13"/>
                                        </p:tgtEl>
                                      </p:cBhvr>
                                    </p:cmd>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13"/>
                </p:tgtEl>
              </p:cMediaNode>
            </p:video>
            <p:seq concurrent="1" nextAc="seek">
              <p:cTn id="37" restart="whenNotActive" fill="hold" evtFilter="cancelBubble" nodeType="interactiveSeq">
                <p:stCondLst>
                  <p:cond evt="onClick" delay="0">
                    <p:tgtEl>
                      <p:spTgt spid="13"/>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3"/>
                                        </p:tgtEl>
                                      </p:cBhvr>
                                    </p:cmd>
                                  </p:childTnLst>
                                </p:cTn>
                              </p:par>
                            </p:childTnLst>
                          </p:cTn>
                        </p:par>
                      </p:childTnLst>
                    </p:cTn>
                  </p:par>
                </p:childTnLst>
              </p:cTn>
              <p:nextCondLst>
                <p:cond evt="onClick" delay="0">
                  <p:tgtEl>
                    <p:spTgt spid="13"/>
                  </p:tgtEl>
                </p:cond>
              </p:nextCondLst>
            </p:seq>
          </p:childTnLst>
        </p:cTn>
      </p:par>
    </p:tnLst>
    <p:bldLst>
      <p:bldP spid="6" grpId="0"/>
      <p:bldP spid="10" grpId="0"/>
      <p:bldP spid="10" grpId="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568569" y="4299561"/>
            <a:ext cx="11054862" cy="2387600"/>
          </a:xfrm>
          <a:noFill/>
        </p:spPr>
        <p:txBody>
          <a:bodyPr>
            <a:normAutofit fontScale="90000"/>
          </a:bodyPr>
          <a:lstStyle/>
          <a:p>
            <a:r>
              <a:rPr lang="it-IT" sz="9600" b="1" dirty="0">
                <a:ln>
                  <a:solidFill>
                    <a:schemeClr val="tx1"/>
                  </a:solidFill>
                </a:ln>
                <a:solidFill>
                  <a:schemeClr val="bg1"/>
                </a:solidFill>
              </a:rPr>
              <a:t>THANKS FOR WATCHING</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3784733097"/>
      </p:ext>
    </p:extLst>
  </p:cSld>
  <p:clrMapOvr>
    <a:masterClrMapping/>
  </p:clrMapOvr>
  <mc:AlternateContent xmlns:mc="http://schemas.openxmlformats.org/markup-compatibility/2006" xmlns:p14="http://schemas.microsoft.com/office/powerpoint/2010/main">
    <mc:Choice Requires="p14">
      <p:transition advTm="500">
        <p14:pan dir="r"/>
      </p:transition>
    </mc:Choice>
    <mc:Fallback xmlns="">
      <p:transition advTm="5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8604" y="-31670950"/>
            <a:ext cx="153345377" cy="61338150"/>
          </a:xfrm>
          <a:prstGeom prst="rect">
            <a:avLst/>
          </a:prstGeom>
        </p:spPr>
      </p:pic>
      <p:sp>
        <p:nvSpPr>
          <p:cNvPr id="9" name="Rettangolo 8">
            <a:extLst>
              <a:ext uri="{FF2B5EF4-FFF2-40B4-BE49-F238E27FC236}">
                <a16:creationId xmlns:a16="http://schemas.microsoft.com/office/drawing/2014/main" id="{B510EA93-E8BC-4B0C-ACD5-58E561FE0004}"/>
              </a:ext>
            </a:extLst>
          </p:cNvPr>
          <p:cNvSpPr/>
          <p:nvPr/>
        </p:nvSpPr>
        <p:spPr>
          <a:xfrm>
            <a:off x="-180089" y="-68824"/>
            <a:ext cx="12824666" cy="7013907"/>
          </a:xfrm>
          <a:prstGeom prst="rect">
            <a:avLst/>
          </a:prstGeom>
          <a:solidFill>
            <a:srgbClr val="FEC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 name="Gruppo 5">
            <a:extLst>
              <a:ext uri="{FF2B5EF4-FFF2-40B4-BE49-F238E27FC236}">
                <a16:creationId xmlns:a16="http://schemas.microsoft.com/office/drawing/2014/main" id="{CDCA9171-382B-4FEC-A890-4AE53646B976}"/>
              </a:ext>
            </a:extLst>
          </p:cNvPr>
          <p:cNvGrpSpPr/>
          <p:nvPr/>
        </p:nvGrpSpPr>
        <p:grpSpPr>
          <a:xfrm>
            <a:off x="1007881" y="1020074"/>
            <a:ext cx="12192000" cy="6849011"/>
            <a:chOff x="1007881" y="931174"/>
            <a:chExt cx="12192000" cy="6849011"/>
          </a:xfrm>
        </p:grpSpPr>
        <p:pic>
          <p:nvPicPr>
            <p:cNvPr id="3" name="Immagine 2">
              <a:extLst>
                <a:ext uri="{FF2B5EF4-FFF2-40B4-BE49-F238E27FC236}">
                  <a16:creationId xmlns:a16="http://schemas.microsoft.com/office/drawing/2014/main" id="{690DFD9D-CF78-43DD-BA2F-473CF21C0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881" y="931174"/>
              <a:ext cx="12192000" cy="6849011"/>
            </a:xfrm>
            <a:prstGeom prst="rect">
              <a:avLst/>
            </a:prstGeom>
          </p:spPr>
        </p:pic>
        <p:sp>
          <p:nvSpPr>
            <p:cNvPr id="4" name="CasellaDiTesto 3">
              <a:extLst>
                <a:ext uri="{FF2B5EF4-FFF2-40B4-BE49-F238E27FC236}">
                  <a16:creationId xmlns:a16="http://schemas.microsoft.com/office/drawing/2014/main" id="{1FFD576B-F2B4-4D07-A1B2-EE3851A87370}"/>
                </a:ext>
              </a:extLst>
            </p:cNvPr>
            <p:cNvSpPr txBox="1"/>
            <p:nvPr/>
          </p:nvSpPr>
          <p:spPr>
            <a:xfrm>
              <a:off x="1958809" y="5926826"/>
              <a:ext cx="8274381" cy="646331"/>
            </a:xfrm>
            <a:prstGeom prst="rect">
              <a:avLst/>
            </a:prstGeom>
            <a:noFill/>
          </p:spPr>
          <p:txBody>
            <a:bodyPr wrap="none" rtlCol="0">
              <a:spAutoFit/>
            </a:bodyPr>
            <a:lstStyle/>
            <a:p>
              <a:r>
                <a:rPr lang="it-IT" sz="3600" dirty="0"/>
                <a:t>Visitor </a:t>
              </a:r>
              <a:r>
                <a:rPr lang="it-IT" sz="3600" dirty="0" err="1"/>
                <a:t>confused</a:t>
              </a:r>
              <a:r>
                <a:rPr lang="it-IT" sz="3600" dirty="0"/>
                <a:t> and </a:t>
              </a:r>
              <a:r>
                <a:rPr lang="it-IT" sz="3600" dirty="0" err="1"/>
                <a:t>afraid</a:t>
              </a:r>
              <a:r>
                <a:rPr lang="it-IT" sz="3600" dirty="0"/>
                <a:t> of </a:t>
              </a:r>
              <a:r>
                <a:rPr lang="it-IT" sz="3600" dirty="0" err="1"/>
                <a:t>his</a:t>
              </a:r>
              <a:r>
                <a:rPr lang="it-IT" sz="3600" dirty="0"/>
                <a:t> </a:t>
              </a:r>
              <a:r>
                <a:rPr lang="it-IT" sz="3600" dirty="0" err="1"/>
                <a:t>ignorance</a:t>
              </a:r>
              <a:endParaRPr lang="it-IT" sz="3600" dirty="0"/>
            </a:p>
          </p:txBody>
        </p:sp>
      </p:grpSp>
      <p:grpSp>
        <p:nvGrpSpPr>
          <p:cNvPr id="16" name="Gruppo 15">
            <a:extLst>
              <a:ext uri="{FF2B5EF4-FFF2-40B4-BE49-F238E27FC236}">
                <a16:creationId xmlns:a16="http://schemas.microsoft.com/office/drawing/2014/main" id="{0B1714E0-97A5-44E9-8A7D-074A18C798A5}"/>
              </a:ext>
            </a:extLst>
          </p:cNvPr>
          <p:cNvGrpSpPr/>
          <p:nvPr/>
        </p:nvGrpSpPr>
        <p:grpSpPr>
          <a:xfrm>
            <a:off x="-15643544" y="-6438162"/>
            <a:ext cx="35326882" cy="19849362"/>
            <a:chOff x="-15643544" y="-6438162"/>
            <a:chExt cx="35326882" cy="19849362"/>
          </a:xfrm>
        </p:grpSpPr>
        <p:pic>
          <p:nvPicPr>
            <p:cNvPr id="14" name="Immagine 13">
              <a:extLst>
                <a:ext uri="{FF2B5EF4-FFF2-40B4-BE49-F238E27FC236}">
                  <a16:creationId xmlns:a16="http://schemas.microsoft.com/office/drawing/2014/main" id="{7999376C-01FA-4496-A684-288F297FD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43544" y="-6438162"/>
              <a:ext cx="35326882" cy="19849362"/>
            </a:xfrm>
            <a:prstGeom prst="rect">
              <a:avLst/>
            </a:prstGeom>
          </p:spPr>
        </p:pic>
        <p:sp>
          <p:nvSpPr>
            <p:cNvPr id="18" name="CasellaDiTesto 17">
              <a:extLst>
                <a:ext uri="{FF2B5EF4-FFF2-40B4-BE49-F238E27FC236}">
                  <a16:creationId xmlns:a16="http://schemas.microsoft.com/office/drawing/2014/main" id="{FBB699D7-D917-451D-999A-6C54598F0C7C}"/>
                </a:ext>
              </a:extLst>
            </p:cNvPr>
            <p:cNvSpPr txBox="1"/>
            <p:nvPr/>
          </p:nvSpPr>
          <p:spPr>
            <a:xfrm>
              <a:off x="2009517" y="5998952"/>
              <a:ext cx="8445454" cy="646331"/>
            </a:xfrm>
            <a:prstGeom prst="rect">
              <a:avLst/>
            </a:prstGeom>
            <a:noFill/>
          </p:spPr>
          <p:txBody>
            <a:bodyPr wrap="none" rtlCol="0">
              <a:spAutoFit/>
            </a:bodyPr>
            <a:lstStyle/>
            <a:p>
              <a:r>
                <a:rPr lang="it-IT" sz="3600" dirty="0"/>
                <a:t>New </a:t>
              </a:r>
              <a:r>
                <a:rPr lang="it-IT" sz="3600" dirty="0" err="1"/>
                <a:t>amazing</a:t>
              </a:r>
              <a:r>
                <a:rPr lang="it-IT" sz="3600" dirty="0"/>
                <a:t> </a:t>
              </a:r>
              <a:r>
                <a:rPr lang="it-IT" sz="3600" dirty="0" err="1"/>
                <a:t>technology</a:t>
              </a:r>
              <a:r>
                <a:rPr lang="it-IT" sz="3600" dirty="0"/>
                <a:t> </a:t>
              </a:r>
              <a:r>
                <a:rPr lang="it-IT" sz="3600" dirty="0" err="1"/>
                <a:t>comes</a:t>
              </a:r>
              <a:r>
                <a:rPr lang="it-IT" sz="3600" dirty="0"/>
                <a:t> to help </a:t>
              </a:r>
              <a:r>
                <a:rPr lang="it-IT" sz="3600" dirty="0" err="1"/>
                <a:t>him</a:t>
              </a:r>
              <a:endParaRPr lang="it-IT" sz="3600" dirty="0"/>
            </a:p>
          </p:txBody>
        </p:sp>
      </p:grpSp>
      <p:grpSp>
        <p:nvGrpSpPr>
          <p:cNvPr id="22" name="Gruppo 21">
            <a:extLst>
              <a:ext uri="{FF2B5EF4-FFF2-40B4-BE49-F238E27FC236}">
                <a16:creationId xmlns:a16="http://schemas.microsoft.com/office/drawing/2014/main" id="{E5C0FB1F-0E52-4882-B31A-F4A7E054834B}"/>
              </a:ext>
            </a:extLst>
          </p:cNvPr>
          <p:cNvGrpSpPr/>
          <p:nvPr/>
        </p:nvGrpSpPr>
        <p:grpSpPr>
          <a:xfrm>
            <a:off x="-3598464" y="800101"/>
            <a:ext cx="19086280" cy="10725149"/>
            <a:chOff x="-3598464" y="800101"/>
            <a:chExt cx="19086280" cy="10725149"/>
          </a:xfrm>
        </p:grpSpPr>
        <p:pic>
          <p:nvPicPr>
            <p:cNvPr id="20" name="Immagine 19">
              <a:extLst>
                <a:ext uri="{FF2B5EF4-FFF2-40B4-BE49-F238E27FC236}">
                  <a16:creationId xmlns:a16="http://schemas.microsoft.com/office/drawing/2014/main" id="{7E293B71-6608-42F5-8011-F38A8E8FC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464" y="800101"/>
              <a:ext cx="19086280" cy="10725149"/>
            </a:xfrm>
            <a:prstGeom prst="rect">
              <a:avLst/>
            </a:prstGeom>
          </p:spPr>
        </p:pic>
        <p:sp>
          <p:nvSpPr>
            <p:cNvPr id="21" name="CasellaDiTesto 20">
              <a:extLst>
                <a:ext uri="{FF2B5EF4-FFF2-40B4-BE49-F238E27FC236}">
                  <a16:creationId xmlns:a16="http://schemas.microsoft.com/office/drawing/2014/main" id="{69449B03-A519-4C2D-89D4-31BCE7BF6902}"/>
                </a:ext>
              </a:extLst>
            </p:cNvPr>
            <p:cNvSpPr txBox="1"/>
            <p:nvPr/>
          </p:nvSpPr>
          <p:spPr>
            <a:xfrm>
              <a:off x="1737029" y="5980380"/>
              <a:ext cx="9099671" cy="646331"/>
            </a:xfrm>
            <a:prstGeom prst="rect">
              <a:avLst/>
            </a:prstGeom>
            <a:noFill/>
          </p:spPr>
          <p:txBody>
            <a:bodyPr wrap="none" rtlCol="0">
              <a:spAutoFit/>
            </a:bodyPr>
            <a:lstStyle/>
            <a:p>
              <a:r>
                <a:rPr lang="it-IT" sz="3600" dirty="0"/>
                <a:t>Visitor happy and </a:t>
              </a:r>
              <a:r>
                <a:rPr lang="it-IT" sz="3600" dirty="0" err="1"/>
                <a:t>stoned</a:t>
              </a:r>
              <a:r>
                <a:rPr lang="it-IT" sz="3600" dirty="0"/>
                <a:t> </a:t>
              </a:r>
              <a:r>
                <a:rPr lang="it-IT" sz="3600" dirty="0" err="1"/>
                <a:t>hearing</a:t>
              </a:r>
              <a:r>
                <a:rPr lang="it-IT" sz="3600" dirty="0"/>
                <a:t> </a:t>
              </a:r>
              <a:r>
                <a:rPr lang="it-IT" sz="3600" dirty="0" err="1"/>
                <a:t>talking</a:t>
              </a:r>
              <a:r>
                <a:rPr lang="it-IT" sz="3600" dirty="0"/>
                <a:t> </a:t>
              </a:r>
              <a:r>
                <a:rPr lang="it-IT" sz="3600" dirty="0" err="1"/>
                <a:t>figures</a:t>
              </a:r>
              <a:endParaRPr lang="it-IT" sz="3600" dirty="0"/>
            </a:p>
          </p:txBody>
        </p:sp>
      </p:grpSp>
      <p:sp>
        <p:nvSpPr>
          <p:cNvPr id="8" name="CasellaDiTesto 7">
            <a:extLst>
              <a:ext uri="{FF2B5EF4-FFF2-40B4-BE49-F238E27FC236}">
                <a16:creationId xmlns:a16="http://schemas.microsoft.com/office/drawing/2014/main" id="{7A6068E5-A4B4-4BC0-AF47-C4732BD437E9}"/>
              </a:ext>
            </a:extLst>
          </p:cNvPr>
          <p:cNvSpPr txBox="1"/>
          <p:nvPr/>
        </p:nvSpPr>
        <p:spPr>
          <a:xfrm>
            <a:off x="63754" y="96744"/>
            <a:ext cx="8986241" cy="923330"/>
          </a:xfrm>
          <a:prstGeom prst="rect">
            <a:avLst/>
          </a:prstGeom>
          <a:noFill/>
        </p:spPr>
        <p:txBody>
          <a:bodyPr wrap="square" rtlCol="0">
            <a:spAutoFit/>
          </a:bodyPr>
          <a:lstStyle/>
          <a:p>
            <a:r>
              <a:rPr lang="en-US" sz="5400" dirty="0"/>
              <a:t>PROBLEM AND SOLUTION</a:t>
            </a:r>
            <a:endParaRPr lang="it-IT" sz="3600" dirty="0"/>
          </a:p>
        </p:txBody>
      </p:sp>
    </p:spTree>
    <p:extLst>
      <p:ext uri="{BB962C8B-B14F-4D97-AF65-F5344CB8AC3E}">
        <p14:creationId xmlns:p14="http://schemas.microsoft.com/office/powerpoint/2010/main" val="2865354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1524000" y="4287838"/>
            <a:ext cx="9144000" cy="2387600"/>
          </a:xfrm>
          <a:noFill/>
        </p:spPr>
        <p:txBody>
          <a:bodyPr>
            <a:normAutofit/>
          </a:bodyPr>
          <a:lstStyle/>
          <a:p>
            <a:r>
              <a:rPr lang="it-IT" sz="9600" b="1" dirty="0">
                <a:ln>
                  <a:solidFill>
                    <a:schemeClr val="tx1"/>
                  </a:solidFill>
                </a:ln>
                <a:solidFill>
                  <a:schemeClr val="bg1"/>
                </a:solidFill>
              </a:rPr>
              <a:t>TALKING CHALKS</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2674948991"/>
      </p:ext>
    </p:extLst>
  </p:cSld>
  <p:clrMapOvr>
    <a:masterClrMapping/>
  </p:clrMapOvr>
  <mc:AlternateContent xmlns:mc="http://schemas.openxmlformats.org/markup-compatibility/2006" xmlns:p159="http://schemas.microsoft.com/office/powerpoint/2015/09/main">
    <mc:Choice Requires="p159">
      <p:transition spd="slow" advClick="0" advTm="500">
        <p159:morph option="byObject"/>
      </p:transition>
    </mc:Choice>
    <mc:Fallback xmlns="">
      <p:transition spd="slow" advClick="0" advTm="5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00095" y="-11499791"/>
            <a:ext cx="118411479" cy="47364591"/>
          </a:xfrm>
          <a:prstGeom prst="rect">
            <a:avLst/>
          </a:prstGeom>
        </p:spPr>
      </p:pic>
      <p:sp>
        <p:nvSpPr>
          <p:cNvPr id="19" name="Rettangolo 18">
            <a:extLst>
              <a:ext uri="{FF2B5EF4-FFF2-40B4-BE49-F238E27FC236}">
                <a16:creationId xmlns:a16="http://schemas.microsoft.com/office/drawing/2014/main" id="{4907164C-C661-40DB-9115-1602D99AE667}"/>
              </a:ext>
            </a:extLst>
          </p:cNvPr>
          <p:cNvSpPr/>
          <p:nvPr/>
        </p:nvSpPr>
        <p:spPr>
          <a:xfrm>
            <a:off x="-180089" y="-68824"/>
            <a:ext cx="12824666" cy="7013907"/>
          </a:xfrm>
          <a:prstGeom prst="rect">
            <a:avLst/>
          </a:prstGeom>
          <a:solidFill>
            <a:srgbClr val="FEC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key points">
            <a:extLst>
              <a:ext uri="{FF2B5EF4-FFF2-40B4-BE49-F238E27FC236}">
                <a16:creationId xmlns:a16="http://schemas.microsoft.com/office/drawing/2014/main" id="{747C5E7D-3DF8-482E-8BEF-B3290322BA50}"/>
              </a:ext>
            </a:extLst>
          </p:cNvPr>
          <p:cNvSpPr txBox="1"/>
          <p:nvPr/>
        </p:nvSpPr>
        <p:spPr>
          <a:xfrm>
            <a:off x="92599" y="231500"/>
            <a:ext cx="10039691" cy="6432530"/>
          </a:xfrm>
          <a:prstGeom prst="rect">
            <a:avLst/>
          </a:prstGeom>
          <a:noFill/>
        </p:spPr>
        <p:txBody>
          <a:bodyPr wrap="square" rtlCol="0">
            <a:spAutoFit/>
          </a:bodyPr>
          <a:lstStyle/>
          <a:p>
            <a:r>
              <a:rPr lang="it-IT" sz="6000" dirty="0"/>
              <a:t>KEY POINTS</a:t>
            </a:r>
          </a:p>
          <a:p>
            <a:pPr marL="285750" indent="-285750">
              <a:buFont typeface="Arial" panose="020B0604020202020204" pitchFamily="34" charset="0"/>
              <a:buChar char="•"/>
            </a:pPr>
            <a:r>
              <a:rPr lang="en-US" sz="3200" dirty="0"/>
              <a:t>CUSTOM TOUR – visitors can choose what kind of experience they want from the tour.</a:t>
            </a:r>
          </a:p>
          <a:p>
            <a:pPr marL="285750" indent="-285750">
              <a:buFont typeface="Arial" panose="020B0604020202020204" pitchFamily="34" charset="0"/>
              <a:buChar char="•"/>
            </a:pPr>
            <a:r>
              <a:rPr lang="en-US" sz="3200" dirty="0"/>
              <a:t>EASY/READY-TO-USE – just wear our band and enjoy the tour, that´s it! No smartphone or internet connection required, your grandpa won´t bother you anymore.</a:t>
            </a:r>
          </a:p>
          <a:p>
            <a:pPr marL="285750" indent="-285750">
              <a:buFont typeface="Arial" panose="020B0604020202020204" pitchFamily="34" charset="0"/>
              <a:buChar char="•"/>
            </a:pPr>
            <a:r>
              <a:rPr lang="en-US" sz="3200" dirty="0"/>
              <a:t>TRUSTED INFO – description are curated directly from the museum organization.</a:t>
            </a:r>
          </a:p>
          <a:p>
            <a:pPr marL="285750" indent="-285750">
              <a:buFont typeface="Arial" panose="020B0604020202020204" pitchFamily="34" charset="0"/>
              <a:buChar char="•"/>
            </a:pPr>
            <a:r>
              <a:rPr lang="en-US" sz="3200" dirty="0"/>
              <a:t>SCALABILITY – both for users and developers.</a:t>
            </a:r>
          </a:p>
          <a:p>
            <a:pPr marL="285750" indent="-285750">
              <a:buFont typeface="Arial" panose="020B0604020202020204" pitchFamily="34" charset="0"/>
              <a:buChar char="•"/>
            </a:pPr>
            <a:r>
              <a:rPr lang="en-US" sz="3200" dirty="0"/>
              <a:t>DATA – curators can understand which are the most visited statues of the museum and arrange tours according to this</a:t>
            </a:r>
          </a:p>
        </p:txBody>
      </p:sp>
      <p:graphicFrame>
        <p:nvGraphicFramePr>
          <p:cNvPr id="2" name="Tabella 1">
            <a:extLst>
              <a:ext uri="{FF2B5EF4-FFF2-40B4-BE49-F238E27FC236}">
                <a16:creationId xmlns:a16="http://schemas.microsoft.com/office/drawing/2014/main" id="{B512003C-E0DA-4E82-ADBA-3675C313AE47}"/>
              </a:ext>
            </a:extLst>
          </p:cNvPr>
          <p:cNvGraphicFramePr>
            <a:graphicFrameLocks noGrp="1"/>
          </p:cNvGraphicFramePr>
          <p:nvPr>
            <p:extLst>
              <p:ext uri="{D42A27DB-BD31-4B8C-83A1-F6EECF244321}">
                <p14:modId xmlns:p14="http://schemas.microsoft.com/office/powerpoint/2010/main" val="888997988"/>
              </p:ext>
            </p:extLst>
          </p:nvPr>
        </p:nvGraphicFramePr>
        <p:xfrm>
          <a:off x="390215" y="1318563"/>
          <a:ext cx="9969608" cy="1304925"/>
        </p:xfrm>
        <a:graphic>
          <a:graphicData uri="http://schemas.openxmlformats.org/drawingml/2006/table">
            <a:tbl>
              <a:tblPr>
                <a:tableStyleId>{5C22544A-7EE6-4342-B048-85BDC9FD1C3A}</a:tableStyleId>
              </a:tblPr>
              <a:tblGrid>
                <a:gridCol w="1601954">
                  <a:extLst>
                    <a:ext uri="{9D8B030D-6E8A-4147-A177-3AD203B41FA5}">
                      <a16:colId xmlns:a16="http://schemas.microsoft.com/office/drawing/2014/main" val="2014158554"/>
                    </a:ext>
                  </a:extLst>
                </a:gridCol>
                <a:gridCol w="1022524">
                  <a:extLst>
                    <a:ext uri="{9D8B030D-6E8A-4147-A177-3AD203B41FA5}">
                      <a16:colId xmlns:a16="http://schemas.microsoft.com/office/drawing/2014/main" val="121878172"/>
                    </a:ext>
                  </a:extLst>
                </a:gridCol>
                <a:gridCol w="565632">
                  <a:extLst>
                    <a:ext uri="{9D8B030D-6E8A-4147-A177-3AD203B41FA5}">
                      <a16:colId xmlns:a16="http://schemas.microsoft.com/office/drawing/2014/main" val="1030712665"/>
                    </a:ext>
                  </a:extLst>
                </a:gridCol>
                <a:gridCol w="2094625">
                  <a:extLst>
                    <a:ext uri="{9D8B030D-6E8A-4147-A177-3AD203B41FA5}">
                      <a16:colId xmlns:a16="http://schemas.microsoft.com/office/drawing/2014/main" val="967444709"/>
                    </a:ext>
                  </a:extLst>
                </a:gridCol>
                <a:gridCol w="1028721">
                  <a:extLst>
                    <a:ext uri="{9D8B030D-6E8A-4147-A177-3AD203B41FA5}">
                      <a16:colId xmlns:a16="http://schemas.microsoft.com/office/drawing/2014/main" val="1316656613"/>
                    </a:ext>
                  </a:extLst>
                </a:gridCol>
                <a:gridCol w="3656152">
                  <a:extLst>
                    <a:ext uri="{9D8B030D-6E8A-4147-A177-3AD203B41FA5}">
                      <a16:colId xmlns:a16="http://schemas.microsoft.com/office/drawing/2014/main" val="1879038271"/>
                    </a:ext>
                  </a:extLst>
                </a:gridCol>
              </a:tblGrid>
              <a:tr h="0">
                <a:tc>
                  <a:txBody>
                    <a:bodyPr/>
                    <a:lstStyle/>
                    <a:p>
                      <a:pPr algn="ctr" fontAlgn="b"/>
                      <a:r>
                        <a:rPr lang="it-IT" sz="1100" u="none" strike="noStrike" dirty="0">
                          <a:effectLst/>
                        </a:rPr>
                        <a:t>Service</a:t>
                      </a:r>
                      <a:endParaRPr lang="it-IT" sz="1100" b="0"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Fast</a:t>
                      </a:r>
                      <a:endParaRPr lang="it-IT" sz="1100" b="0"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Free</a:t>
                      </a:r>
                      <a:endParaRPr lang="it-IT" sz="1100" b="0"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High Quality of information</a:t>
                      </a:r>
                      <a:endParaRPr lang="it-IT" sz="1100" b="0"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dirty="0" err="1">
                          <a:effectLst/>
                        </a:rPr>
                        <a:t>Customized</a:t>
                      </a:r>
                      <a:r>
                        <a:rPr lang="it-IT" sz="1100" u="none" strike="noStrike" dirty="0">
                          <a:effectLst/>
                        </a:rPr>
                        <a:t> info</a:t>
                      </a:r>
                      <a:endParaRPr lang="it-IT" sz="1100" b="0"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Full immersion on the tour</a:t>
                      </a:r>
                      <a:endParaRPr lang="en-US" sz="1100" b="0"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97789070"/>
                  </a:ext>
                </a:extLst>
              </a:tr>
              <a:tr h="209550">
                <a:tc>
                  <a:txBody>
                    <a:bodyPr/>
                    <a:lstStyle/>
                    <a:p>
                      <a:pPr algn="ctr" fontAlgn="b"/>
                      <a:r>
                        <a:rPr lang="it-IT" sz="1100" u="none" strike="noStrike">
                          <a:effectLst/>
                        </a:rPr>
                        <a:t>TalkingChalks</a:t>
                      </a:r>
                      <a:endParaRPr lang="it-IT" sz="1100" b="0" i="0" u="none" strike="noStrike">
                        <a:solidFill>
                          <a:srgbClr val="000000"/>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dirty="0">
                          <a:effectLst/>
                        </a:rPr>
                        <a:t>✅</a:t>
                      </a:r>
                      <a:endParaRPr lang="it-IT" sz="1100" b="0" i="0" u="none" strike="noStrike" dirty="0">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dirty="0">
                          <a:effectLst/>
                        </a:rPr>
                        <a:t>✅</a:t>
                      </a:r>
                      <a:endParaRPr lang="it-IT" sz="1100" b="0" i="0" u="none" strike="noStrike" dirty="0">
                        <a:solidFill>
                          <a:srgbClr val="70AD47"/>
                        </a:solidFill>
                        <a:effectLst/>
                        <a:latin typeface="Calibri" panose="020F0502020204030204" pitchFamily="34" charset="0"/>
                      </a:endParaRPr>
                    </a:p>
                  </a:txBody>
                  <a:tcPr marL="9525" marR="9525" marT="57150" marB="57150" anchor="b"/>
                </a:tc>
                <a:extLst>
                  <a:ext uri="{0D108BD9-81ED-4DB2-BD59-A6C34878D82A}">
                    <a16:rowId xmlns:a16="http://schemas.microsoft.com/office/drawing/2014/main" val="1931809475"/>
                  </a:ext>
                </a:extLst>
              </a:tr>
              <a:tr h="190500">
                <a:tc>
                  <a:txBody>
                    <a:bodyPr/>
                    <a:lstStyle/>
                    <a:p>
                      <a:pPr algn="ctr" fontAlgn="b"/>
                      <a:r>
                        <a:rPr lang="it-IT" sz="1100" u="none" strike="noStrike">
                          <a:effectLst/>
                        </a:rPr>
                        <a:t>Audio Guide</a:t>
                      </a:r>
                      <a:endParaRPr lang="it-IT" sz="1100" b="0" i="0" u="none" strike="noStrike">
                        <a:solidFill>
                          <a:srgbClr val="000000"/>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dirty="0">
                          <a:effectLst/>
                        </a:rPr>
                        <a:t>✅</a:t>
                      </a:r>
                      <a:endParaRPr lang="it-IT" sz="1100" b="0" i="0" u="none" strike="noStrike" dirty="0">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dirty="0">
                        <a:solidFill>
                          <a:srgbClr val="70AD47"/>
                        </a:solidFill>
                        <a:effectLst/>
                        <a:latin typeface="Calibri" panose="020F0502020204030204" pitchFamily="34" charset="0"/>
                      </a:endParaRPr>
                    </a:p>
                  </a:txBody>
                  <a:tcPr marL="9525" marR="9525" marT="57150" marB="57150" anchor="b"/>
                </a:tc>
                <a:extLst>
                  <a:ext uri="{0D108BD9-81ED-4DB2-BD59-A6C34878D82A}">
                    <a16:rowId xmlns:a16="http://schemas.microsoft.com/office/drawing/2014/main" val="3727728238"/>
                  </a:ext>
                </a:extLst>
              </a:tr>
              <a:tr h="190500">
                <a:tc>
                  <a:txBody>
                    <a:bodyPr/>
                    <a:lstStyle/>
                    <a:p>
                      <a:pPr algn="ctr" fontAlgn="b"/>
                      <a:r>
                        <a:rPr lang="it-IT" sz="1100" u="none" strike="noStrike">
                          <a:effectLst/>
                        </a:rPr>
                        <a:t>Museum Guide</a:t>
                      </a:r>
                      <a:endParaRPr lang="it-IT" sz="1100" b="0" i="0" u="none" strike="noStrike">
                        <a:solidFill>
                          <a:srgbClr val="000000"/>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dirty="0">
                          <a:effectLst/>
                        </a:rPr>
                        <a:t>✅</a:t>
                      </a:r>
                      <a:endParaRPr lang="it-IT" sz="1100" b="0" i="0" u="none" strike="noStrike" dirty="0">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extLst>
                  <a:ext uri="{0D108BD9-81ED-4DB2-BD59-A6C34878D82A}">
                    <a16:rowId xmlns:a16="http://schemas.microsoft.com/office/drawing/2014/main" val="3677693837"/>
                  </a:ext>
                </a:extLst>
              </a:tr>
              <a:tr h="190500">
                <a:tc>
                  <a:txBody>
                    <a:bodyPr/>
                    <a:lstStyle/>
                    <a:p>
                      <a:pPr algn="ctr" fontAlgn="b"/>
                      <a:r>
                        <a:rPr lang="it-IT" sz="1100" u="none" strike="noStrike">
                          <a:effectLst/>
                        </a:rPr>
                        <a:t>Internet</a:t>
                      </a:r>
                      <a:endParaRPr lang="it-IT" sz="1100" b="0" i="0" u="none" strike="noStrike">
                        <a:solidFill>
                          <a:srgbClr val="000000"/>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r>
                        <a:rPr lang="it-IT" sz="1100" u="none" strike="noStrike">
                          <a:effectLst/>
                        </a:rPr>
                        <a:t>✅</a:t>
                      </a:r>
                      <a:endParaRPr lang="it-IT" sz="1100" b="0" i="0" u="none" strike="noStrike">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dirty="0">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dirty="0">
                        <a:solidFill>
                          <a:srgbClr val="70AD47"/>
                        </a:solidFill>
                        <a:effectLst/>
                        <a:latin typeface="Calibri" panose="020F0502020204030204" pitchFamily="34" charset="0"/>
                      </a:endParaRPr>
                    </a:p>
                  </a:txBody>
                  <a:tcPr marL="9525" marR="9525" marT="57150" marB="57150" anchor="b"/>
                </a:tc>
                <a:tc>
                  <a:txBody>
                    <a:bodyPr/>
                    <a:lstStyle/>
                    <a:p>
                      <a:pPr algn="ctr" fontAlgn="b"/>
                      <a:endParaRPr lang="it-IT" sz="1100" b="0" i="0" u="none" strike="noStrike" dirty="0">
                        <a:solidFill>
                          <a:srgbClr val="70AD47"/>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0572012"/>
                  </a:ext>
                </a:extLst>
              </a:tr>
            </a:tbl>
          </a:graphicData>
        </a:graphic>
      </p:graphicFrame>
      <p:grpSp>
        <p:nvGrpSpPr>
          <p:cNvPr id="9" name="Gruppo 8">
            <a:extLst>
              <a:ext uri="{FF2B5EF4-FFF2-40B4-BE49-F238E27FC236}">
                <a16:creationId xmlns:a16="http://schemas.microsoft.com/office/drawing/2014/main" id="{9FD08628-47C4-4700-AD29-6ECBA75ECEFE}"/>
              </a:ext>
            </a:extLst>
          </p:cNvPr>
          <p:cNvGrpSpPr/>
          <p:nvPr/>
        </p:nvGrpSpPr>
        <p:grpSpPr>
          <a:xfrm>
            <a:off x="0" y="223055"/>
            <a:ext cx="12080244" cy="6388455"/>
            <a:chOff x="0" y="223055"/>
            <a:chExt cx="12080244" cy="6388455"/>
          </a:xfrm>
        </p:grpSpPr>
        <p:sp>
          <p:nvSpPr>
            <p:cNvPr id="7" name="survey">
              <a:extLst>
                <a:ext uri="{FF2B5EF4-FFF2-40B4-BE49-F238E27FC236}">
                  <a16:creationId xmlns:a16="http://schemas.microsoft.com/office/drawing/2014/main" id="{63C412B2-C962-4F8D-8D37-FEB986B8860A}"/>
                </a:ext>
              </a:extLst>
            </p:cNvPr>
            <p:cNvSpPr txBox="1"/>
            <p:nvPr/>
          </p:nvSpPr>
          <p:spPr>
            <a:xfrm>
              <a:off x="0" y="223055"/>
              <a:ext cx="11215868" cy="1292662"/>
            </a:xfrm>
            <a:prstGeom prst="rect">
              <a:avLst/>
            </a:prstGeom>
            <a:noFill/>
          </p:spPr>
          <p:txBody>
            <a:bodyPr wrap="square" rtlCol="0">
              <a:spAutoFit/>
            </a:bodyPr>
            <a:lstStyle/>
            <a:p>
              <a:r>
                <a:rPr lang="en-US" sz="6000" dirty="0"/>
                <a:t>COMPETITORS</a:t>
              </a:r>
            </a:p>
            <a:p>
              <a:endParaRPr lang="en-US" dirty="0"/>
            </a:p>
          </p:txBody>
        </p:sp>
        <p:graphicFrame>
          <p:nvGraphicFramePr>
            <p:cNvPr id="12" name="audio weak">
              <a:extLst>
                <a:ext uri="{FF2B5EF4-FFF2-40B4-BE49-F238E27FC236}">
                  <a16:creationId xmlns:a16="http://schemas.microsoft.com/office/drawing/2014/main" id="{2819A07A-55B3-4ED7-B03E-5B4265CECD19}"/>
                </a:ext>
              </a:extLst>
            </p:cNvPr>
            <p:cNvGraphicFramePr/>
            <p:nvPr>
              <p:extLst>
                <p:ext uri="{D42A27DB-BD31-4B8C-83A1-F6EECF244321}">
                  <p14:modId xmlns:p14="http://schemas.microsoft.com/office/powerpoint/2010/main" val="3764304765"/>
                </p:ext>
              </p:extLst>
            </p:nvPr>
          </p:nvGraphicFramePr>
          <p:xfrm>
            <a:off x="390215" y="2867089"/>
            <a:ext cx="4520956" cy="32281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internet weak">
              <a:extLst>
                <a:ext uri="{FF2B5EF4-FFF2-40B4-BE49-F238E27FC236}">
                  <a16:creationId xmlns:a16="http://schemas.microsoft.com/office/drawing/2014/main" id="{151FE810-F584-40D4-AB76-FBDF791A2364}"/>
                </a:ext>
              </a:extLst>
            </p:cNvPr>
            <p:cNvGraphicFramePr/>
            <p:nvPr>
              <p:extLst>
                <p:ext uri="{D42A27DB-BD31-4B8C-83A1-F6EECF244321}">
                  <p14:modId xmlns:p14="http://schemas.microsoft.com/office/powerpoint/2010/main" val="4283113045"/>
                </p:ext>
              </p:extLst>
            </p:nvPr>
          </p:nvGraphicFramePr>
          <p:xfrm>
            <a:off x="5088643" y="2867089"/>
            <a:ext cx="2918975" cy="37444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guided">
              <a:extLst>
                <a:ext uri="{FF2B5EF4-FFF2-40B4-BE49-F238E27FC236}">
                  <a16:creationId xmlns:a16="http://schemas.microsoft.com/office/drawing/2014/main" id="{383654D8-AA8B-4A38-807D-1B76ACA1F343}"/>
                </a:ext>
              </a:extLst>
            </p:cNvPr>
            <p:cNvGraphicFramePr/>
            <p:nvPr>
              <p:extLst>
                <p:ext uri="{D42A27DB-BD31-4B8C-83A1-F6EECF244321}">
                  <p14:modId xmlns:p14="http://schemas.microsoft.com/office/powerpoint/2010/main" val="2655681578"/>
                </p:ext>
              </p:extLst>
            </p:nvPr>
          </p:nvGraphicFramePr>
          <p:xfrm>
            <a:off x="8182188" y="2867089"/>
            <a:ext cx="3898056" cy="3716948"/>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896906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1524000" y="4287838"/>
            <a:ext cx="9144000" cy="2387600"/>
          </a:xfrm>
          <a:noFill/>
        </p:spPr>
        <p:txBody>
          <a:bodyPr>
            <a:normAutofit/>
          </a:bodyPr>
          <a:lstStyle/>
          <a:p>
            <a:r>
              <a:rPr lang="it-IT" sz="9600" b="1" dirty="0">
                <a:ln>
                  <a:solidFill>
                    <a:schemeClr val="tx1"/>
                  </a:solidFill>
                </a:ln>
                <a:solidFill>
                  <a:schemeClr val="bg1"/>
                </a:solidFill>
              </a:rPr>
              <a:t>TALKING CHALKS</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3625161687"/>
      </p:ext>
    </p:extLst>
  </p:cSld>
  <p:clrMapOvr>
    <a:masterClrMapping/>
  </p:clrMapOvr>
  <mc:AlternateContent xmlns:mc="http://schemas.openxmlformats.org/markup-compatibility/2006" xmlns:p159="http://schemas.microsoft.com/office/powerpoint/2015/09/main">
    <mc:Choice Requires="p159">
      <p:transition spd="slow" advClick="0" advTm="500">
        <p159:morph option="byObject"/>
      </p:transition>
    </mc:Choice>
    <mc:Fallback xmlns="">
      <p:transition spd="slow" advClick="0" advTm="5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8604" y="-31670950"/>
            <a:ext cx="153345377" cy="61338150"/>
          </a:xfrm>
          <a:prstGeom prst="rect">
            <a:avLst/>
          </a:prstGeom>
        </p:spPr>
      </p:pic>
      <p:sp>
        <p:nvSpPr>
          <p:cNvPr id="9" name="Rettangolo 8">
            <a:extLst>
              <a:ext uri="{FF2B5EF4-FFF2-40B4-BE49-F238E27FC236}">
                <a16:creationId xmlns:a16="http://schemas.microsoft.com/office/drawing/2014/main" id="{B510EA93-E8BC-4B0C-ACD5-58E561FE0004}"/>
              </a:ext>
            </a:extLst>
          </p:cNvPr>
          <p:cNvSpPr/>
          <p:nvPr/>
        </p:nvSpPr>
        <p:spPr>
          <a:xfrm>
            <a:off x="-180089" y="-68824"/>
            <a:ext cx="12824666" cy="7013907"/>
          </a:xfrm>
          <a:prstGeom prst="rect">
            <a:avLst/>
          </a:prstGeom>
          <a:solidFill>
            <a:srgbClr val="FEC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9" name="Gruppo 28">
            <a:extLst>
              <a:ext uri="{FF2B5EF4-FFF2-40B4-BE49-F238E27FC236}">
                <a16:creationId xmlns:a16="http://schemas.microsoft.com/office/drawing/2014/main" id="{0508A0C0-0B24-4558-B331-FE743A9112C5}"/>
              </a:ext>
            </a:extLst>
          </p:cNvPr>
          <p:cNvGrpSpPr/>
          <p:nvPr/>
        </p:nvGrpSpPr>
        <p:grpSpPr>
          <a:xfrm>
            <a:off x="63755" y="96744"/>
            <a:ext cx="12086197" cy="5811685"/>
            <a:chOff x="63755" y="96744"/>
            <a:chExt cx="12086197" cy="5811685"/>
          </a:xfrm>
        </p:grpSpPr>
        <p:sp>
          <p:nvSpPr>
            <p:cNvPr id="8" name="architecture">
              <a:extLst>
                <a:ext uri="{FF2B5EF4-FFF2-40B4-BE49-F238E27FC236}">
                  <a16:creationId xmlns:a16="http://schemas.microsoft.com/office/drawing/2014/main" id="{50262BF0-D0A8-44E5-B9F7-24CB02E3608E}"/>
                </a:ext>
              </a:extLst>
            </p:cNvPr>
            <p:cNvSpPr txBox="1"/>
            <p:nvPr/>
          </p:nvSpPr>
          <p:spPr>
            <a:xfrm>
              <a:off x="63755" y="96744"/>
              <a:ext cx="3947885" cy="3341385"/>
            </a:xfrm>
            <a:prstGeom prst="rect">
              <a:avLst/>
            </a:prstGeom>
            <a:noFill/>
          </p:spPr>
          <p:txBody>
            <a:bodyPr wrap="square" rtlCol="0">
              <a:spAutoFit/>
            </a:bodyPr>
            <a:lstStyle/>
            <a:p>
              <a:r>
                <a:rPr lang="it-IT" sz="3600" dirty="0"/>
                <a:t>ARCHITECTURE</a:t>
              </a:r>
            </a:p>
            <a:p>
              <a:pPr marL="285750" indent="-285750">
                <a:buFont typeface="Arial" panose="020B0604020202020204" pitchFamily="34" charset="0"/>
                <a:buChar char="•"/>
              </a:pPr>
              <a:r>
                <a:rPr lang="it-IT" sz="2400" dirty="0"/>
                <a:t>Riot-OS STM Nucleo Board with NFC/BEACON </a:t>
              </a:r>
              <a:r>
                <a:rPr lang="it-IT" sz="2400" dirty="0" err="1"/>
                <a:t>sensor</a:t>
              </a:r>
              <a:endParaRPr lang="it-IT" sz="2400" dirty="0"/>
            </a:p>
            <a:p>
              <a:pPr marL="285750" indent="-285750">
                <a:buFont typeface="Arial" panose="020B0604020202020204" pitchFamily="34" charset="0"/>
                <a:buChar char="•"/>
              </a:pPr>
              <a:r>
                <a:rPr lang="it-IT" sz="2400" dirty="0"/>
                <a:t>Gateway to the Cloud</a:t>
              </a:r>
            </a:p>
            <a:p>
              <a:pPr marL="285750" indent="-285750">
                <a:buFont typeface="Arial" panose="020B0604020202020204" pitchFamily="34" charset="0"/>
                <a:buChar char="•"/>
              </a:pPr>
              <a:r>
                <a:rPr lang="it-IT" sz="2400" dirty="0"/>
                <a:t>Playback device for the </a:t>
              </a:r>
              <a:r>
                <a:rPr lang="it-IT" sz="2400" dirty="0" err="1"/>
                <a:t>customized</a:t>
              </a:r>
              <a:r>
                <a:rPr lang="it-IT" sz="2400" dirty="0"/>
                <a:t> </a:t>
              </a:r>
              <a:r>
                <a:rPr lang="it-IT" sz="2400" dirty="0" err="1"/>
                <a:t>experience</a:t>
              </a:r>
              <a:endParaRPr lang="it-IT" sz="2400" dirty="0"/>
            </a:p>
            <a:p>
              <a:pPr marL="285750" indent="-285750">
                <a:buFont typeface="Arial" panose="020B0604020202020204" pitchFamily="34" charset="0"/>
                <a:buChar char="•"/>
              </a:pPr>
              <a:r>
                <a:rPr lang="it-IT" sz="2400" dirty="0"/>
                <a:t>Cloud service for </a:t>
              </a:r>
              <a:r>
                <a:rPr lang="it-IT" sz="2400" dirty="0" err="1"/>
                <a:t>scaling</a:t>
              </a:r>
              <a:endParaRPr lang="it-IT" sz="2400" dirty="0"/>
            </a:p>
            <a:p>
              <a:pPr marL="285750" indent="-285750">
                <a:buFont typeface="Arial" panose="020B0604020202020204" pitchFamily="34" charset="0"/>
                <a:buChar char="•"/>
              </a:pPr>
              <a:r>
                <a:rPr lang="it-IT" sz="2400" dirty="0"/>
                <a:t>Database recording </a:t>
              </a:r>
              <a:r>
                <a:rPr lang="it-IT" sz="2400" dirty="0" err="1"/>
                <a:t>visitor</a:t>
              </a:r>
              <a:r>
                <a:rPr lang="it-IT" sz="2400" dirty="0"/>
                <a:t> </a:t>
              </a:r>
              <a:r>
                <a:rPr lang="it-IT" sz="2400" dirty="0" err="1"/>
                <a:t>presences</a:t>
              </a:r>
              <a:endParaRPr lang="it-IT" sz="2400" dirty="0"/>
            </a:p>
          </p:txBody>
        </p:sp>
        <p:pic>
          <p:nvPicPr>
            <p:cNvPr id="28" name="architecture pic">
              <a:extLst>
                <a:ext uri="{FF2B5EF4-FFF2-40B4-BE49-F238E27FC236}">
                  <a16:creationId xmlns:a16="http://schemas.microsoft.com/office/drawing/2014/main" id="{D09420DD-D4CF-4037-8729-564E377EF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30" y="153913"/>
              <a:ext cx="8056322" cy="5754516"/>
            </a:xfrm>
            <a:prstGeom prst="rect">
              <a:avLst/>
            </a:prstGeom>
          </p:spPr>
        </p:pic>
      </p:grpSp>
      <p:grpSp>
        <p:nvGrpSpPr>
          <p:cNvPr id="24" name="Gruppo 23">
            <a:extLst>
              <a:ext uri="{FF2B5EF4-FFF2-40B4-BE49-F238E27FC236}">
                <a16:creationId xmlns:a16="http://schemas.microsoft.com/office/drawing/2014/main" id="{C863F4DC-4759-4FA9-AD3A-CDAEBEB726A9}"/>
              </a:ext>
            </a:extLst>
          </p:cNvPr>
          <p:cNvGrpSpPr/>
          <p:nvPr/>
        </p:nvGrpSpPr>
        <p:grpSpPr>
          <a:xfrm>
            <a:off x="417637" y="96744"/>
            <a:ext cx="10841459" cy="5758943"/>
            <a:chOff x="417637" y="96744"/>
            <a:chExt cx="10841459" cy="5758943"/>
          </a:xfrm>
        </p:grpSpPr>
        <p:sp>
          <p:nvSpPr>
            <p:cNvPr id="12" name="smartband">
              <a:extLst>
                <a:ext uri="{FF2B5EF4-FFF2-40B4-BE49-F238E27FC236}">
                  <a16:creationId xmlns:a16="http://schemas.microsoft.com/office/drawing/2014/main" id="{79AABB3C-7B50-4576-8370-34A69E11A3E5}"/>
                </a:ext>
              </a:extLst>
            </p:cNvPr>
            <p:cNvSpPr txBox="1"/>
            <p:nvPr/>
          </p:nvSpPr>
          <p:spPr>
            <a:xfrm>
              <a:off x="417637" y="96744"/>
              <a:ext cx="3947885" cy="4339650"/>
            </a:xfrm>
            <a:prstGeom prst="rect">
              <a:avLst/>
            </a:prstGeom>
            <a:noFill/>
          </p:spPr>
          <p:txBody>
            <a:bodyPr wrap="square" rtlCol="0">
              <a:spAutoFit/>
            </a:bodyPr>
            <a:lstStyle/>
            <a:p>
              <a:r>
                <a:rPr lang="it-IT" sz="3600" dirty="0"/>
                <a:t>SMARTBAND</a:t>
              </a:r>
            </a:p>
            <a:p>
              <a:pPr marL="285750" indent="-285750">
                <a:buFont typeface="Arial" panose="020B0604020202020204" pitchFamily="34" charset="0"/>
                <a:buChar char="•"/>
              </a:pPr>
              <a:r>
                <a:rPr lang="en-US" sz="2400" dirty="0"/>
                <a:t>NFC TAG – to send user’s details (tour category, HR) to the boards (and then to the gateway).</a:t>
              </a:r>
            </a:p>
            <a:p>
              <a:pPr marL="285750" indent="-285750">
                <a:buFont typeface="Arial" panose="020B0604020202020204" pitchFamily="34" charset="0"/>
                <a:buChar char="•"/>
              </a:pPr>
              <a:r>
                <a:rPr lang="en-US" sz="2400" dirty="0"/>
                <a:t>HR Sensor – dedicated to the retrieval of user’s HR. The board will send the heart rate pick of the last few seconds to better recognize user’s emotion.</a:t>
              </a:r>
              <a:endParaRPr lang="it-IT" sz="2400" dirty="0"/>
            </a:p>
          </p:txBody>
        </p:sp>
        <p:pic>
          <p:nvPicPr>
            <p:cNvPr id="3" name="smartband pic">
              <a:extLst>
                <a:ext uri="{FF2B5EF4-FFF2-40B4-BE49-F238E27FC236}">
                  <a16:creationId xmlns:a16="http://schemas.microsoft.com/office/drawing/2014/main" id="{5FFB3609-6D6D-4E52-8285-A6637FD51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879" y="245199"/>
              <a:ext cx="2731014" cy="3227839"/>
            </a:xfrm>
            <a:prstGeom prst="rect">
              <a:avLst/>
            </a:prstGeom>
          </p:spPr>
        </p:pic>
        <p:sp>
          <p:nvSpPr>
            <p:cNvPr id="23" name="smartband 2">
              <a:extLst>
                <a:ext uri="{FF2B5EF4-FFF2-40B4-BE49-F238E27FC236}">
                  <a16:creationId xmlns:a16="http://schemas.microsoft.com/office/drawing/2014/main" id="{6BBEF965-D5BF-4904-8435-9A345DD69731}"/>
                </a:ext>
              </a:extLst>
            </p:cNvPr>
            <p:cNvSpPr txBox="1"/>
            <p:nvPr/>
          </p:nvSpPr>
          <p:spPr>
            <a:xfrm>
              <a:off x="5891676" y="3916695"/>
              <a:ext cx="536742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Easy to use – User only need to scan the NFC tag with it.</a:t>
              </a:r>
            </a:p>
            <a:p>
              <a:pPr marL="285750" indent="-285750">
                <a:buFont typeface="Arial" panose="020B0604020202020204" pitchFamily="34" charset="0"/>
                <a:buChar char="•"/>
              </a:pPr>
              <a:r>
                <a:rPr lang="en-US" sz="2400" dirty="0"/>
                <a:t>Ready to use – just wear it!</a:t>
              </a:r>
            </a:p>
            <a:p>
              <a:pPr marL="285750" indent="-285750">
                <a:buFont typeface="Arial" panose="020B0604020202020204" pitchFamily="34" charset="0"/>
                <a:buChar char="•"/>
              </a:pPr>
              <a:r>
                <a:rPr lang="en-US" sz="2400" dirty="0"/>
                <a:t>Secure: no access to sensitive data of the user.</a:t>
              </a:r>
              <a:endParaRPr lang="it-IT" sz="2400" dirty="0"/>
            </a:p>
          </p:txBody>
        </p:sp>
      </p:grpSp>
      <p:grpSp>
        <p:nvGrpSpPr>
          <p:cNvPr id="26" name="Gruppo 25">
            <a:extLst>
              <a:ext uri="{FF2B5EF4-FFF2-40B4-BE49-F238E27FC236}">
                <a16:creationId xmlns:a16="http://schemas.microsoft.com/office/drawing/2014/main" id="{1EA8FC26-5FDC-4AC7-AAFC-D898EFF8EA09}"/>
              </a:ext>
            </a:extLst>
          </p:cNvPr>
          <p:cNvGrpSpPr/>
          <p:nvPr/>
        </p:nvGrpSpPr>
        <p:grpSpPr>
          <a:xfrm>
            <a:off x="323400" y="245199"/>
            <a:ext cx="10393431" cy="5111522"/>
            <a:chOff x="323400" y="245199"/>
            <a:chExt cx="10393431" cy="5111522"/>
          </a:xfrm>
        </p:grpSpPr>
        <p:pic>
          <p:nvPicPr>
            <p:cNvPr id="14" name="dblogo">
              <a:extLst>
                <a:ext uri="{FF2B5EF4-FFF2-40B4-BE49-F238E27FC236}">
                  <a16:creationId xmlns:a16="http://schemas.microsoft.com/office/drawing/2014/main" id="{9D6171E2-5736-4E67-B2D6-B9E2FB8204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033" y="601878"/>
              <a:ext cx="5715798" cy="3000794"/>
            </a:xfrm>
            <a:prstGeom prst="rect">
              <a:avLst/>
            </a:prstGeom>
          </p:spPr>
        </p:pic>
        <p:sp>
          <p:nvSpPr>
            <p:cNvPr id="21" name="db">
              <a:extLst>
                <a:ext uri="{FF2B5EF4-FFF2-40B4-BE49-F238E27FC236}">
                  <a16:creationId xmlns:a16="http://schemas.microsoft.com/office/drawing/2014/main" id="{6A18CB93-EA5F-4261-B152-C6034B730BDC}"/>
                </a:ext>
              </a:extLst>
            </p:cNvPr>
            <p:cNvSpPr txBox="1"/>
            <p:nvPr/>
          </p:nvSpPr>
          <p:spPr>
            <a:xfrm>
              <a:off x="323400" y="245199"/>
              <a:ext cx="3947885" cy="3139321"/>
            </a:xfrm>
            <a:prstGeom prst="rect">
              <a:avLst/>
            </a:prstGeom>
            <a:noFill/>
          </p:spPr>
          <p:txBody>
            <a:bodyPr wrap="square" rtlCol="0">
              <a:spAutoFit/>
            </a:bodyPr>
            <a:lstStyle/>
            <a:p>
              <a:r>
                <a:rPr lang="it-IT" sz="3600" dirty="0"/>
                <a:t>COSMOS DB</a:t>
              </a:r>
            </a:p>
            <a:p>
              <a:r>
                <a:rPr lang="en-US" dirty="0"/>
                <a:t>Azure Cosmos DB is a multi-model database service for any scale. It guarantees a global distribution, high-availability and low latency. Messages that arrive at the hub are stored here, so that museum curators can access the data and know which are the most visited statues and the typologies of users.</a:t>
              </a:r>
              <a:endParaRPr lang="it-IT" sz="2400" dirty="0"/>
            </a:p>
          </p:txBody>
        </p:sp>
        <p:sp>
          <p:nvSpPr>
            <p:cNvPr id="25" name="db">
              <a:extLst>
                <a:ext uri="{FF2B5EF4-FFF2-40B4-BE49-F238E27FC236}">
                  <a16:creationId xmlns:a16="http://schemas.microsoft.com/office/drawing/2014/main" id="{05F4CCEE-6181-4AE0-B89B-05FEEDF4D90E}"/>
                </a:ext>
              </a:extLst>
            </p:cNvPr>
            <p:cNvSpPr txBox="1"/>
            <p:nvPr/>
          </p:nvSpPr>
          <p:spPr>
            <a:xfrm>
              <a:off x="5993008" y="3787061"/>
              <a:ext cx="394788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Secure: no sensitive data stored</a:t>
              </a:r>
            </a:p>
            <a:p>
              <a:pPr marL="285750" indent="-285750">
                <a:buFont typeface="Arial" panose="020B0604020202020204" pitchFamily="34" charset="0"/>
                <a:buChar char="•"/>
              </a:pPr>
              <a:r>
                <a:rPr lang="en-US" sz="2400" dirty="0"/>
                <a:t>Easy to use – Easy API</a:t>
              </a:r>
            </a:p>
            <a:p>
              <a:pPr marL="285750" indent="-285750">
                <a:buFont typeface="Arial" panose="020B0604020202020204" pitchFamily="34" charset="0"/>
                <a:buChar char="•"/>
              </a:pPr>
              <a:r>
                <a:rPr lang="en-US" sz="2400" dirty="0"/>
                <a:t>Always reachable</a:t>
              </a:r>
              <a:endParaRPr lang="it-IT" sz="2400" dirty="0"/>
            </a:p>
          </p:txBody>
        </p:sp>
      </p:grpSp>
      <p:grpSp>
        <p:nvGrpSpPr>
          <p:cNvPr id="30" name="Gruppo 29">
            <a:extLst>
              <a:ext uri="{FF2B5EF4-FFF2-40B4-BE49-F238E27FC236}">
                <a16:creationId xmlns:a16="http://schemas.microsoft.com/office/drawing/2014/main" id="{2D743541-B7DB-4E8E-8154-A28F9B26C13F}"/>
              </a:ext>
            </a:extLst>
          </p:cNvPr>
          <p:cNvGrpSpPr/>
          <p:nvPr/>
        </p:nvGrpSpPr>
        <p:grpSpPr>
          <a:xfrm>
            <a:off x="417637" y="96744"/>
            <a:ext cx="11015755" cy="5020280"/>
            <a:chOff x="417637" y="96744"/>
            <a:chExt cx="11015755" cy="5020280"/>
          </a:xfrm>
        </p:grpSpPr>
        <p:sp>
          <p:nvSpPr>
            <p:cNvPr id="31" name="smartband">
              <a:extLst>
                <a:ext uri="{FF2B5EF4-FFF2-40B4-BE49-F238E27FC236}">
                  <a16:creationId xmlns:a16="http://schemas.microsoft.com/office/drawing/2014/main" id="{466D628E-EAC8-44ED-91B1-E992CF562384}"/>
                </a:ext>
              </a:extLst>
            </p:cNvPr>
            <p:cNvSpPr txBox="1"/>
            <p:nvPr/>
          </p:nvSpPr>
          <p:spPr>
            <a:xfrm>
              <a:off x="417637" y="96744"/>
              <a:ext cx="4113293" cy="3231654"/>
            </a:xfrm>
            <a:prstGeom prst="rect">
              <a:avLst/>
            </a:prstGeom>
            <a:noFill/>
          </p:spPr>
          <p:txBody>
            <a:bodyPr wrap="square" rtlCol="0">
              <a:spAutoFit/>
            </a:bodyPr>
            <a:lstStyle/>
            <a:p>
              <a:r>
                <a:rPr lang="it-IT" sz="3600" dirty="0"/>
                <a:t>BOARD</a:t>
              </a:r>
            </a:p>
            <a:p>
              <a:pPr marL="285750" indent="-285750">
                <a:buFont typeface="Arial" panose="020B0604020202020204" pitchFamily="34" charset="0"/>
                <a:buChar char="•"/>
              </a:pPr>
              <a:r>
                <a:rPr lang="en-US" sz="2400" dirty="0"/>
                <a:t>NFC SENSOR – to retrieve user’s details (tour category, HR) to be sent to the gateway.</a:t>
              </a:r>
            </a:p>
            <a:p>
              <a:pPr marL="285750" indent="-285750">
                <a:buFont typeface="Arial" panose="020B0604020202020204" pitchFamily="34" charset="0"/>
                <a:buChar char="•"/>
              </a:pPr>
              <a:r>
                <a:rPr lang="en-US" sz="2400" dirty="0" err="1"/>
                <a:t>LoRa</a:t>
              </a:r>
              <a:r>
                <a:rPr lang="en-US" sz="2400" dirty="0"/>
                <a:t> Connector – transmitter needed to use the </a:t>
              </a:r>
              <a:r>
                <a:rPr lang="en-US" sz="2400" dirty="0" err="1"/>
                <a:t>LoRaWan</a:t>
              </a:r>
              <a:r>
                <a:rPr lang="en-US" sz="2400" dirty="0"/>
                <a:t> Connection Protocol.</a:t>
              </a:r>
              <a:endParaRPr lang="it-IT" sz="2400" dirty="0"/>
            </a:p>
          </p:txBody>
        </p:sp>
        <p:pic>
          <p:nvPicPr>
            <p:cNvPr id="32" name="smartband pic">
              <a:extLst>
                <a:ext uri="{FF2B5EF4-FFF2-40B4-BE49-F238E27FC236}">
                  <a16:creationId xmlns:a16="http://schemas.microsoft.com/office/drawing/2014/main" id="{7BAD950B-77BE-4F88-BAAC-2CAA6D1ADD7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61510" y="508603"/>
              <a:ext cx="5071882" cy="3296723"/>
            </a:xfrm>
            <a:prstGeom prst="rect">
              <a:avLst/>
            </a:prstGeom>
          </p:spPr>
        </p:pic>
        <p:sp>
          <p:nvSpPr>
            <p:cNvPr id="33" name="smartband 2">
              <a:extLst>
                <a:ext uri="{FF2B5EF4-FFF2-40B4-BE49-F238E27FC236}">
                  <a16:creationId xmlns:a16="http://schemas.microsoft.com/office/drawing/2014/main" id="{971E5889-9C3B-496D-8C61-DE91051AF79D}"/>
                </a:ext>
              </a:extLst>
            </p:cNvPr>
            <p:cNvSpPr txBox="1"/>
            <p:nvPr/>
          </p:nvSpPr>
          <p:spPr>
            <a:xfrm>
              <a:off x="5891676" y="3916695"/>
              <a:ext cx="536742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Easy to use – </a:t>
              </a:r>
              <a:r>
                <a:rPr lang="en-US" sz="2400" dirty="0" err="1"/>
                <a:t>RiotOS</a:t>
              </a:r>
              <a:r>
                <a:rPr lang="en-US" sz="2400" dirty="0"/>
                <a:t> based</a:t>
              </a:r>
            </a:p>
            <a:p>
              <a:pPr marL="285750" indent="-285750">
                <a:buFont typeface="Arial" panose="020B0604020202020204" pitchFamily="34" charset="0"/>
                <a:buChar char="•"/>
              </a:pPr>
              <a:r>
                <a:rPr lang="en-US" sz="2400" dirty="0"/>
                <a:t>Secure: no access to sensitive data of the user.</a:t>
              </a:r>
              <a:endParaRPr lang="it-IT" sz="2400" dirty="0"/>
            </a:p>
          </p:txBody>
        </p:sp>
      </p:grpSp>
    </p:spTree>
    <p:extLst>
      <p:ext uri="{BB962C8B-B14F-4D97-AF65-F5344CB8AC3E}">
        <p14:creationId xmlns:p14="http://schemas.microsoft.com/office/powerpoint/2010/main" val="538802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1524000" y="4287838"/>
            <a:ext cx="9144000" cy="2387600"/>
          </a:xfrm>
          <a:noFill/>
        </p:spPr>
        <p:txBody>
          <a:bodyPr>
            <a:normAutofit/>
          </a:bodyPr>
          <a:lstStyle/>
          <a:p>
            <a:r>
              <a:rPr lang="it-IT" sz="9600" b="1" dirty="0">
                <a:ln>
                  <a:solidFill>
                    <a:schemeClr val="tx1"/>
                  </a:solidFill>
                </a:ln>
                <a:solidFill>
                  <a:schemeClr val="bg1"/>
                </a:solidFill>
              </a:rPr>
              <a:t>TALKING CHALKS</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2607439902"/>
      </p:ext>
    </p:extLst>
  </p:cSld>
  <p:clrMapOvr>
    <a:masterClrMapping/>
  </p:clrMapOvr>
  <mc:AlternateContent xmlns:mc="http://schemas.openxmlformats.org/markup-compatibility/2006" xmlns:p159="http://schemas.microsoft.com/office/powerpoint/2015/09/main">
    <mc:Choice Requires="p159">
      <p:transition spd="slow" advClick="0" advTm="500">
        <p159:morph option="byObject"/>
      </p:transition>
    </mc:Choice>
    <mc:Fallback xmlns="">
      <p:transition spd="slow" advClick="0" advTm="5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451" y="-4233659"/>
            <a:ext cx="44814501" cy="17925801"/>
          </a:xfrm>
          <a:prstGeom prst="rect">
            <a:avLst/>
          </a:prstGeom>
        </p:spPr>
      </p:pic>
      <p:sp>
        <p:nvSpPr>
          <p:cNvPr id="6" name="Figura a mano libera: forma 5">
            <a:extLst>
              <a:ext uri="{FF2B5EF4-FFF2-40B4-BE49-F238E27FC236}">
                <a16:creationId xmlns:a16="http://schemas.microsoft.com/office/drawing/2014/main" id="{F506EDA7-771B-4609-BD2E-1040AF6D6C9E}"/>
              </a:ext>
            </a:extLst>
          </p:cNvPr>
          <p:cNvSpPr/>
          <p:nvPr/>
        </p:nvSpPr>
        <p:spPr>
          <a:xfrm>
            <a:off x="4192578" y="1276354"/>
            <a:ext cx="3827472" cy="4933947"/>
          </a:xfrm>
          <a:custGeom>
            <a:avLst/>
            <a:gdLst>
              <a:gd name="connsiteX0" fmla="*/ 0 w 4137660"/>
              <a:gd name="connsiteY0" fmla="*/ 0 h 5433060"/>
              <a:gd name="connsiteX1" fmla="*/ 4137660 w 4137660"/>
              <a:gd name="connsiteY1" fmla="*/ 60960 h 5433060"/>
              <a:gd name="connsiteX2" fmla="*/ 4137660 w 4137660"/>
              <a:gd name="connsiteY2" fmla="*/ 5394960 h 5433060"/>
              <a:gd name="connsiteX3" fmla="*/ 0 w 4137660"/>
              <a:gd name="connsiteY3" fmla="*/ 5433060 h 5433060"/>
              <a:gd name="connsiteX4" fmla="*/ 0 w 4137660"/>
              <a:gd name="connsiteY4" fmla="*/ 0 h 543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60" h="5433060">
                <a:moveTo>
                  <a:pt x="0" y="0"/>
                </a:moveTo>
                <a:lnTo>
                  <a:pt x="4137660" y="60960"/>
                </a:lnTo>
                <a:lnTo>
                  <a:pt x="4137660" y="5394960"/>
                </a:lnTo>
                <a:lnTo>
                  <a:pt x="0" y="5433060"/>
                </a:lnTo>
                <a:lnTo>
                  <a:pt x="0" y="0"/>
                </a:lnTo>
                <a:close/>
              </a:path>
            </a:pathLst>
          </a:custGeom>
          <a:solidFill>
            <a:srgbClr val="FED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user">
            <a:extLst>
              <a:ext uri="{FF2B5EF4-FFF2-40B4-BE49-F238E27FC236}">
                <a16:creationId xmlns:a16="http://schemas.microsoft.com/office/drawing/2014/main" id="{8F3B4D88-D4B4-44B5-951A-BAA550662033}"/>
              </a:ext>
            </a:extLst>
          </p:cNvPr>
          <p:cNvSpPr txBox="1"/>
          <p:nvPr/>
        </p:nvSpPr>
        <p:spPr>
          <a:xfrm>
            <a:off x="4278235" y="1276354"/>
            <a:ext cx="3741815" cy="3416320"/>
          </a:xfrm>
          <a:prstGeom prst="rect">
            <a:avLst/>
          </a:prstGeom>
          <a:noFill/>
        </p:spPr>
        <p:txBody>
          <a:bodyPr wrap="square" rtlCol="0">
            <a:spAutoFit/>
          </a:bodyPr>
          <a:lstStyle/>
          <a:p>
            <a:pPr algn="ctr"/>
            <a:r>
              <a:rPr lang="en-US" sz="3600" dirty="0"/>
              <a:t>SCALABILITY</a:t>
            </a:r>
          </a:p>
          <a:p>
            <a:pPr algn="ctr"/>
            <a:r>
              <a:rPr lang="en-US" sz="3600" dirty="0"/>
              <a:t>FOR USERS</a:t>
            </a:r>
            <a:endParaRPr lang="it-IT" sz="3600" dirty="0"/>
          </a:p>
          <a:p>
            <a:r>
              <a:rPr lang="en-US" dirty="0"/>
              <a:t>Thanks to smart-bands, new features can be implemented.</a:t>
            </a:r>
          </a:p>
          <a:p>
            <a:r>
              <a:rPr lang="en-US" dirty="0"/>
              <a:t>We can build up an user tracking infrastructure, implement  health-safety system, new solutions for smart donations and founding.</a:t>
            </a:r>
          </a:p>
          <a:p>
            <a:r>
              <a:rPr lang="en-US" dirty="0"/>
              <a:t>Everything is possible with the technologies we have chosen.</a:t>
            </a:r>
            <a:endParaRPr lang="it-IT" dirty="0"/>
          </a:p>
        </p:txBody>
      </p:sp>
      <p:sp>
        <p:nvSpPr>
          <p:cNvPr id="19" name="dev">
            <a:extLst>
              <a:ext uri="{FF2B5EF4-FFF2-40B4-BE49-F238E27FC236}">
                <a16:creationId xmlns:a16="http://schemas.microsoft.com/office/drawing/2014/main" id="{F443BE6A-9958-4917-9358-523B9A19F52D}"/>
              </a:ext>
            </a:extLst>
          </p:cNvPr>
          <p:cNvSpPr txBox="1"/>
          <p:nvPr/>
        </p:nvSpPr>
        <p:spPr>
          <a:xfrm>
            <a:off x="4278235" y="1289771"/>
            <a:ext cx="3741815" cy="4801314"/>
          </a:xfrm>
          <a:prstGeom prst="rect">
            <a:avLst/>
          </a:prstGeom>
          <a:noFill/>
        </p:spPr>
        <p:txBody>
          <a:bodyPr wrap="square" rtlCol="0">
            <a:spAutoFit/>
          </a:bodyPr>
          <a:lstStyle/>
          <a:p>
            <a:pPr algn="ctr"/>
            <a:r>
              <a:rPr lang="en-US" sz="3600" dirty="0"/>
              <a:t>SCALABILITY</a:t>
            </a:r>
          </a:p>
          <a:p>
            <a:pPr algn="ctr"/>
            <a:r>
              <a:rPr lang="en-US" sz="3600"/>
              <a:t>FOR DEVELOPERS</a:t>
            </a:r>
            <a:endParaRPr lang="it-IT" sz="3600" dirty="0"/>
          </a:p>
          <a:p>
            <a:r>
              <a:rPr lang="en-US" dirty="0"/>
              <a:t>Not only end user parts of the application are important, but also maintenance and code easiness: cause of our scalability purposes, the main word of our coding style is malleability.</a:t>
            </a:r>
          </a:p>
          <a:p>
            <a:r>
              <a:rPr lang="en-US" dirty="0"/>
              <a:t>Our code is designed to be quickly updated and modified. It is also ready to go out from TTN if needed.</a:t>
            </a:r>
          </a:p>
          <a:p>
            <a:r>
              <a:rPr lang="en-US" dirty="0"/>
              <a:t>With few commands it is ready to be tested and debugged.</a:t>
            </a:r>
          </a:p>
          <a:p>
            <a:r>
              <a:rPr lang="en-US" dirty="0"/>
              <a:t>We made it, you will use it, everyone will be able to repair it.</a:t>
            </a:r>
            <a:endParaRPr lang="it-IT" dirty="0"/>
          </a:p>
        </p:txBody>
      </p:sp>
    </p:spTree>
    <p:extLst>
      <p:ext uri="{BB962C8B-B14F-4D97-AF65-F5344CB8AC3E}">
        <p14:creationId xmlns:p14="http://schemas.microsoft.com/office/powerpoint/2010/main" val="241935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9DFA1BF-EB3A-4D12-BEDE-0357A6D3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002" y="-518387"/>
            <a:ext cx="18967110" cy="7586844"/>
          </a:xfrm>
          <a:prstGeom prst="rect">
            <a:avLst/>
          </a:prstGeom>
        </p:spPr>
      </p:pic>
      <p:sp>
        <p:nvSpPr>
          <p:cNvPr id="2" name="Titolo 1">
            <a:extLst>
              <a:ext uri="{FF2B5EF4-FFF2-40B4-BE49-F238E27FC236}">
                <a16:creationId xmlns:a16="http://schemas.microsoft.com/office/drawing/2014/main" id="{CF66EADC-6D1C-4036-A400-BA68E7EA128A}"/>
              </a:ext>
            </a:extLst>
          </p:cNvPr>
          <p:cNvSpPr>
            <a:spLocks noGrp="1"/>
          </p:cNvSpPr>
          <p:nvPr>
            <p:ph type="ctrTitle"/>
          </p:nvPr>
        </p:nvSpPr>
        <p:spPr>
          <a:xfrm>
            <a:off x="1524000" y="4287838"/>
            <a:ext cx="9144000" cy="2387600"/>
          </a:xfrm>
          <a:noFill/>
        </p:spPr>
        <p:txBody>
          <a:bodyPr>
            <a:normAutofit/>
          </a:bodyPr>
          <a:lstStyle/>
          <a:p>
            <a:r>
              <a:rPr lang="it-IT" sz="9600" b="1" dirty="0">
                <a:ln>
                  <a:solidFill>
                    <a:schemeClr val="tx1"/>
                  </a:solidFill>
                </a:ln>
                <a:solidFill>
                  <a:schemeClr val="bg1"/>
                </a:solidFill>
              </a:rPr>
              <a:t>TALKING CHALKS</a:t>
            </a:r>
            <a:endParaRPr lang="it-IT" sz="9600" dirty="0">
              <a:ln>
                <a:solidFill>
                  <a:schemeClr val="tx1"/>
                </a:solidFill>
              </a:ln>
              <a:solidFill>
                <a:schemeClr val="bg1"/>
              </a:solidFill>
            </a:endParaRPr>
          </a:p>
        </p:txBody>
      </p:sp>
      <p:sp>
        <p:nvSpPr>
          <p:cNvPr id="3" name="Sottotitolo 2">
            <a:extLst>
              <a:ext uri="{FF2B5EF4-FFF2-40B4-BE49-F238E27FC236}">
                <a16:creationId xmlns:a16="http://schemas.microsoft.com/office/drawing/2014/main" id="{AAEAD290-50C4-414E-AB2B-18C8DBFDB19D}"/>
              </a:ext>
            </a:extLst>
          </p:cNvPr>
          <p:cNvSpPr>
            <a:spLocks noGrp="1"/>
          </p:cNvSpPr>
          <p:nvPr>
            <p:ph type="subTitle" idx="1"/>
          </p:nvPr>
        </p:nvSpPr>
        <p:spPr>
          <a:xfrm>
            <a:off x="1524000" y="6451034"/>
            <a:ext cx="9144000" cy="1655762"/>
          </a:xfrm>
        </p:spPr>
        <p:txBody>
          <a:bodyPr/>
          <a:lstStyle/>
          <a:p>
            <a:r>
              <a:rPr lang="it-IT" dirty="0">
                <a:hlinkClick r:id="rId3">
                  <a:extLst>
                    <a:ext uri="{A12FA001-AC4F-418D-AE19-62706E023703}">
                      <ahyp:hlinkClr xmlns:ahyp="http://schemas.microsoft.com/office/drawing/2018/hyperlinkcolor" val="tx"/>
                    </a:ext>
                  </a:extLst>
                </a:hlinkClick>
              </a:rPr>
              <a:t>Domiziana Catalano</a:t>
            </a:r>
            <a:r>
              <a:rPr lang="it-IT" dirty="0"/>
              <a:t> </a:t>
            </a:r>
            <a:r>
              <a:rPr lang="it-IT" dirty="0">
                <a:hlinkClick r:id="rId4">
                  <a:extLst>
                    <a:ext uri="{A12FA001-AC4F-418D-AE19-62706E023703}">
                      <ahyp:hlinkClr xmlns:ahyp="http://schemas.microsoft.com/office/drawing/2018/hyperlinkcolor" val="tx"/>
                    </a:ext>
                  </a:extLst>
                </a:hlinkClick>
              </a:rPr>
              <a:t>Edoardo Puglisi</a:t>
            </a:r>
            <a:r>
              <a:rPr lang="it-IT" dirty="0"/>
              <a:t> </a:t>
            </a:r>
            <a:r>
              <a:rPr lang="it-IT" dirty="0">
                <a:hlinkClick r:id="rId5">
                  <a:extLst>
                    <a:ext uri="{A12FA001-AC4F-418D-AE19-62706E023703}">
                      <ahyp:hlinkClr xmlns:ahyp="http://schemas.microsoft.com/office/drawing/2018/hyperlinkcolor" val="tx"/>
                    </a:ext>
                  </a:extLst>
                </a:hlinkClick>
              </a:rPr>
              <a:t>Gianluca Panici</a:t>
            </a:r>
            <a:endParaRPr lang="it-IT" dirty="0"/>
          </a:p>
          <a:p>
            <a:endParaRPr lang="it-IT" dirty="0"/>
          </a:p>
        </p:txBody>
      </p:sp>
    </p:spTree>
    <p:extLst>
      <p:ext uri="{BB962C8B-B14F-4D97-AF65-F5344CB8AC3E}">
        <p14:creationId xmlns:p14="http://schemas.microsoft.com/office/powerpoint/2010/main" val="340240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TotalTime>
  <Words>805</Words>
  <Application>Microsoft Office PowerPoint</Application>
  <PresentationFormat>Widescreen</PresentationFormat>
  <Paragraphs>94</Paragraphs>
  <Slides>12</Slides>
  <Notes>1</Notes>
  <HiddenSlides>0</HiddenSlides>
  <MMClips>2</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12</vt:i4>
      </vt:variant>
    </vt:vector>
  </HeadingPairs>
  <TitlesOfParts>
    <vt:vector size="16" baseType="lpstr">
      <vt:lpstr>Arial</vt:lpstr>
      <vt:lpstr>Calibri</vt:lpstr>
      <vt:lpstr>Calibri Light</vt:lpstr>
      <vt:lpstr>Tema di Office</vt:lpstr>
      <vt:lpstr>TALKING CHALKS</vt:lpstr>
      <vt:lpstr>Presentazione standard di PowerPoint</vt:lpstr>
      <vt:lpstr>TALKING CHALKS</vt:lpstr>
      <vt:lpstr>Presentazione standard di PowerPoint</vt:lpstr>
      <vt:lpstr>TALKING CHALKS</vt:lpstr>
      <vt:lpstr>Presentazione standard di PowerPoint</vt:lpstr>
      <vt:lpstr>TALKING CHALKS</vt:lpstr>
      <vt:lpstr>Presentazione standard di PowerPoint</vt:lpstr>
      <vt:lpstr>TALKING CHALKS</vt:lpstr>
      <vt:lpstr>Presentazione standard di PowerPoint</vt:lpstr>
      <vt:lpstr>Presentazione standard di PowerPoint</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TALKING CHALKS</dc:title>
  <dc:creator>Edoardo Puglisi</dc:creator>
  <cp:lastModifiedBy>Edoardo Puglisi</cp:lastModifiedBy>
  <cp:revision>76</cp:revision>
  <dcterms:created xsi:type="dcterms:W3CDTF">2020-04-29T07:42:49Z</dcterms:created>
  <dcterms:modified xsi:type="dcterms:W3CDTF">2020-06-24T15:30:30Z</dcterms:modified>
</cp:coreProperties>
</file>